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66" r:id="rId3"/>
    <p:sldId id="267" r:id="rId4"/>
    <p:sldId id="264" r:id="rId5"/>
    <p:sldId id="268" r:id="rId6"/>
    <p:sldId id="257" r:id="rId7"/>
    <p:sldId id="258" r:id="rId8"/>
    <p:sldId id="259" r:id="rId9"/>
    <p:sldId id="260" r:id="rId10"/>
    <p:sldId id="263" r:id="rId11"/>
    <p:sldId id="269" r:id="rId12"/>
    <p:sldId id="270" r:id="rId1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051" autoAdjust="0"/>
  </p:normalViewPr>
  <p:slideViewPr>
    <p:cSldViewPr>
      <p:cViewPr varScale="1">
        <p:scale>
          <a:sx n="75" d="100"/>
          <a:sy n="75" d="100"/>
        </p:scale>
        <p:origin x="142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7CE163F5-D751-45C3-AF7F-0A7931EA5BD3}" type="datetimeFigureOut">
              <a:rPr lang="en-US" smtClean="0"/>
              <a:t>1/6/2017</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BD691753-D118-4DAB-A178-997C2C74ADA6}" type="slidenum">
              <a:rPr lang="en-US" smtClean="0"/>
              <a:t>‹#›</a:t>
            </a:fld>
            <a:endParaRPr lang="en-US"/>
          </a:p>
        </p:txBody>
      </p:sp>
    </p:spTree>
    <p:extLst>
      <p:ext uri="{BB962C8B-B14F-4D97-AF65-F5344CB8AC3E}">
        <p14:creationId xmlns:p14="http://schemas.microsoft.com/office/powerpoint/2010/main" val="643665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A09DED35-6277-41A8-9AA5-2FEAD12D304A}" type="datetimeFigureOut">
              <a:rPr lang="en-US" smtClean="0"/>
              <a:t>1/6/2017</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37A53D83-4A42-4F2A-8C74-CD259DB5885C}" type="slidenum">
              <a:rPr lang="en-US" smtClean="0"/>
              <a:t>‹#›</a:t>
            </a:fld>
            <a:endParaRPr lang="en-US"/>
          </a:p>
        </p:txBody>
      </p:sp>
    </p:spTree>
    <p:extLst>
      <p:ext uri="{BB962C8B-B14F-4D97-AF65-F5344CB8AC3E}">
        <p14:creationId xmlns:p14="http://schemas.microsoft.com/office/powerpoint/2010/main" val="3226559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Review slideshow and read</a:t>
            </a:r>
            <a:r>
              <a:rPr lang="en-US" b="1" baseline="0" dirty="0" smtClean="0"/>
              <a:t> side notes at the bottom of each slide. </a:t>
            </a:r>
            <a:endParaRPr lang="en-US" b="1" dirty="0"/>
          </a:p>
        </p:txBody>
      </p:sp>
      <p:sp>
        <p:nvSpPr>
          <p:cNvPr id="4" name="Slide Number Placeholder 3"/>
          <p:cNvSpPr>
            <a:spLocks noGrp="1"/>
          </p:cNvSpPr>
          <p:nvPr>
            <p:ph type="sldNum" sz="quarter" idx="10"/>
          </p:nvPr>
        </p:nvSpPr>
        <p:spPr/>
        <p:txBody>
          <a:bodyPr/>
          <a:lstStyle/>
          <a:p>
            <a:fld id="{37A53D83-4A42-4F2A-8C74-CD259DB5885C}" type="slidenum">
              <a:rPr lang="en-US" smtClean="0"/>
              <a:t>1</a:t>
            </a:fld>
            <a:endParaRPr lang="en-US"/>
          </a:p>
        </p:txBody>
      </p:sp>
    </p:spTree>
    <p:extLst>
      <p:ext uri="{BB962C8B-B14F-4D97-AF65-F5344CB8AC3E}">
        <p14:creationId xmlns:p14="http://schemas.microsoft.com/office/powerpoint/2010/main" val="42556748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Co-Op students</a:t>
            </a:r>
            <a:r>
              <a:rPr lang="en-US" b="1" baseline="0" dirty="0" smtClean="0"/>
              <a:t> will receive 2 credits (1 for classroom and 1 for jobsite)</a:t>
            </a:r>
            <a:endParaRPr lang="en-US" b="1" dirty="0"/>
          </a:p>
        </p:txBody>
      </p:sp>
      <p:sp>
        <p:nvSpPr>
          <p:cNvPr id="4" name="Slide Number Placeholder 3"/>
          <p:cNvSpPr>
            <a:spLocks noGrp="1"/>
          </p:cNvSpPr>
          <p:nvPr>
            <p:ph type="sldNum" sz="quarter" idx="10"/>
          </p:nvPr>
        </p:nvSpPr>
        <p:spPr/>
        <p:txBody>
          <a:bodyPr/>
          <a:lstStyle/>
          <a:p>
            <a:fld id="{37A53D83-4A42-4F2A-8C74-CD259DB5885C}" type="slidenum">
              <a:rPr lang="en-US" smtClean="0"/>
              <a:t>10</a:t>
            </a:fld>
            <a:endParaRPr lang="en-US"/>
          </a:p>
        </p:txBody>
      </p:sp>
    </p:spTree>
    <p:extLst>
      <p:ext uri="{BB962C8B-B14F-4D97-AF65-F5344CB8AC3E}">
        <p14:creationId xmlns:p14="http://schemas.microsoft.com/office/powerpoint/2010/main" val="36663504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Students and parents must attend the Co-Op meeting in order to be officially registered</a:t>
            </a:r>
            <a:r>
              <a:rPr lang="en-US" b="1" baseline="0" dirty="0" smtClean="0"/>
              <a:t> for the 2017-2018 school year.</a:t>
            </a:r>
            <a:endParaRPr lang="en-US" b="1" dirty="0"/>
          </a:p>
        </p:txBody>
      </p:sp>
      <p:sp>
        <p:nvSpPr>
          <p:cNvPr id="4" name="Slide Number Placeholder 3"/>
          <p:cNvSpPr>
            <a:spLocks noGrp="1"/>
          </p:cNvSpPr>
          <p:nvPr>
            <p:ph type="sldNum" sz="quarter" idx="10"/>
          </p:nvPr>
        </p:nvSpPr>
        <p:spPr/>
        <p:txBody>
          <a:bodyPr/>
          <a:lstStyle/>
          <a:p>
            <a:fld id="{37A53D83-4A42-4F2A-8C74-CD259DB5885C}" type="slidenum">
              <a:rPr lang="en-US" smtClean="0"/>
              <a:t>11</a:t>
            </a:fld>
            <a:endParaRPr lang="en-US"/>
          </a:p>
        </p:txBody>
      </p:sp>
    </p:spTree>
    <p:extLst>
      <p:ext uri="{BB962C8B-B14F-4D97-AF65-F5344CB8AC3E}">
        <p14:creationId xmlns:p14="http://schemas.microsoft.com/office/powerpoint/2010/main" val="2664809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Guidance counselors must receive application first before interviews will be scheduled.</a:t>
            </a:r>
          </a:p>
        </p:txBody>
      </p:sp>
      <p:sp>
        <p:nvSpPr>
          <p:cNvPr id="4" name="Slide Number Placeholder 3"/>
          <p:cNvSpPr>
            <a:spLocks noGrp="1"/>
          </p:cNvSpPr>
          <p:nvPr>
            <p:ph type="sldNum" sz="quarter" idx="10"/>
          </p:nvPr>
        </p:nvSpPr>
        <p:spPr/>
        <p:txBody>
          <a:bodyPr/>
          <a:lstStyle/>
          <a:p>
            <a:fld id="{37A53D83-4A42-4F2A-8C74-CD259DB5885C}" type="slidenum">
              <a:rPr lang="en-US" smtClean="0"/>
              <a:t>12</a:t>
            </a:fld>
            <a:endParaRPr lang="en-US"/>
          </a:p>
        </p:txBody>
      </p:sp>
    </p:spTree>
    <p:extLst>
      <p:ext uri="{BB962C8B-B14F-4D97-AF65-F5344CB8AC3E}">
        <p14:creationId xmlns:p14="http://schemas.microsoft.com/office/powerpoint/2010/main" val="3014438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Co-Op</a:t>
            </a:r>
            <a:r>
              <a:rPr lang="en-US" b="1" baseline="0" dirty="0" smtClean="0"/>
              <a:t> Class meets every day during 6A/B.  Students will leave after 6B and go to their jobsite.</a:t>
            </a:r>
            <a:endParaRPr lang="en-US" b="1" dirty="0"/>
          </a:p>
        </p:txBody>
      </p:sp>
      <p:sp>
        <p:nvSpPr>
          <p:cNvPr id="4" name="Slide Number Placeholder 3"/>
          <p:cNvSpPr>
            <a:spLocks noGrp="1"/>
          </p:cNvSpPr>
          <p:nvPr>
            <p:ph type="sldNum" sz="quarter" idx="10"/>
          </p:nvPr>
        </p:nvSpPr>
        <p:spPr/>
        <p:txBody>
          <a:bodyPr/>
          <a:lstStyle/>
          <a:p>
            <a:fld id="{37A53D83-4A42-4F2A-8C74-CD259DB5885C}" type="slidenum">
              <a:rPr lang="en-US" smtClean="0"/>
              <a:t>2</a:t>
            </a:fld>
            <a:endParaRPr lang="en-US"/>
          </a:p>
        </p:txBody>
      </p:sp>
    </p:spTree>
    <p:extLst>
      <p:ext uri="{BB962C8B-B14F-4D97-AF65-F5344CB8AC3E}">
        <p14:creationId xmlns:p14="http://schemas.microsoft.com/office/powerpoint/2010/main" val="746339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According to research employers value soft skills as much or more than technical skills in the workplace.  Employers can train employees in technical skills, but they struggle with the employees who can’t work efficiently due to lack of communication skills, self confidence, etc.  Gain the soft skills in the classroom and learn how to apply them in the workplace, as well as gain technical skills in your career field of interest.</a:t>
            </a:r>
          </a:p>
        </p:txBody>
      </p:sp>
      <p:sp>
        <p:nvSpPr>
          <p:cNvPr id="4" name="Slide Number Placeholder 3"/>
          <p:cNvSpPr>
            <a:spLocks noGrp="1"/>
          </p:cNvSpPr>
          <p:nvPr>
            <p:ph type="sldNum" sz="quarter" idx="10"/>
          </p:nvPr>
        </p:nvSpPr>
        <p:spPr/>
        <p:txBody>
          <a:bodyPr/>
          <a:lstStyle/>
          <a:p>
            <a:fld id="{37A53D83-4A42-4F2A-8C74-CD259DB5885C}" type="slidenum">
              <a:rPr lang="en-US" smtClean="0"/>
              <a:t>3</a:t>
            </a:fld>
            <a:endParaRPr lang="en-US"/>
          </a:p>
        </p:txBody>
      </p:sp>
    </p:spTree>
    <p:extLst>
      <p:ext uri="{BB962C8B-B14F-4D97-AF65-F5344CB8AC3E}">
        <p14:creationId xmlns:p14="http://schemas.microsoft.com/office/powerpoint/2010/main" val="3138314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Again…getting</a:t>
            </a:r>
            <a:r>
              <a:rPr lang="en-US" b="1" baseline="0" dirty="0" smtClean="0"/>
              <a:t> hired is more than performing the technical skills on the job.  It is about showcasing your soft skills (see soft skill list) and how you will work and fit into that business’s culture.  </a:t>
            </a:r>
            <a:r>
              <a:rPr lang="en-US" b="1" dirty="0" smtClean="0"/>
              <a:t>The Co-Op Class</a:t>
            </a:r>
            <a:r>
              <a:rPr lang="en-US" b="1" baseline="0" dirty="0" smtClean="0"/>
              <a:t> will cover several units (see semester 1 and semester 2 listings). </a:t>
            </a:r>
            <a:endParaRPr lang="en-US" b="1" dirty="0"/>
          </a:p>
        </p:txBody>
      </p:sp>
      <p:sp>
        <p:nvSpPr>
          <p:cNvPr id="4" name="Slide Number Placeholder 3"/>
          <p:cNvSpPr>
            <a:spLocks noGrp="1"/>
          </p:cNvSpPr>
          <p:nvPr>
            <p:ph type="sldNum" sz="quarter" idx="10"/>
          </p:nvPr>
        </p:nvSpPr>
        <p:spPr/>
        <p:txBody>
          <a:bodyPr/>
          <a:lstStyle/>
          <a:p>
            <a:fld id="{37A53D83-4A42-4F2A-8C74-CD259DB5885C}" type="slidenum">
              <a:rPr lang="en-US" smtClean="0"/>
              <a:t>4</a:t>
            </a:fld>
            <a:endParaRPr lang="en-US"/>
          </a:p>
        </p:txBody>
      </p:sp>
    </p:spTree>
    <p:extLst>
      <p:ext uri="{BB962C8B-B14F-4D97-AF65-F5344CB8AC3E}">
        <p14:creationId xmlns:p14="http://schemas.microsoft.com/office/powerpoint/2010/main" val="167308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There are many employers throughout the career</a:t>
            </a:r>
            <a:r>
              <a:rPr lang="en-US" b="1" baseline="0" dirty="0" smtClean="0"/>
              <a:t> clusters (see above).   New employers and career clusters get added every year.  Students will be placed according to their career field of interest and will be expected to remain at that job site unless approved by Mrs. </a:t>
            </a:r>
            <a:r>
              <a:rPr lang="en-US" b="1" baseline="0" dirty="0" err="1" smtClean="0"/>
              <a:t>Belsly</a:t>
            </a:r>
            <a:r>
              <a:rPr lang="en-US" b="1" baseline="0" dirty="0" smtClean="0"/>
              <a:t>.  </a:t>
            </a:r>
            <a:endParaRPr lang="en-US" b="1" dirty="0"/>
          </a:p>
        </p:txBody>
      </p:sp>
      <p:sp>
        <p:nvSpPr>
          <p:cNvPr id="4" name="Slide Number Placeholder 3"/>
          <p:cNvSpPr>
            <a:spLocks noGrp="1"/>
          </p:cNvSpPr>
          <p:nvPr>
            <p:ph type="sldNum" sz="quarter" idx="10"/>
          </p:nvPr>
        </p:nvSpPr>
        <p:spPr/>
        <p:txBody>
          <a:bodyPr/>
          <a:lstStyle/>
          <a:p>
            <a:fld id="{37A53D83-4A42-4F2A-8C74-CD259DB5885C}" type="slidenum">
              <a:rPr lang="en-US" smtClean="0"/>
              <a:t>5</a:t>
            </a:fld>
            <a:endParaRPr lang="en-US"/>
          </a:p>
        </p:txBody>
      </p:sp>
    </p:spTree>
    <p:extLst>
      <p:ext uri="{BB962C8B-B14F-4D97-AF65-F5344CB8AC3E}">
        <p14:creationId xmlns:p14="http://schemas.microsoft.com/office/powerpoint/2010/main" val="266390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Students will work a minimum of 15 hours.</a:t>
            </a:r>
            <a:r>
              <a:rPr lang="en-US" b="1" baseline="0" dirty="0" smtClean="0"/>
              <a:t>  Co-Op is not meant to serve as means to pay personal bills such as a car loan.  Students must be enrolled in both the Co-Op Class in order to work at the job site.  Observations will take place in both the classroom and the jobsite.  Co-Op jobs are paid but can vary due to age and experience.</a:t>
            </a:r>
            <a:endParaRPr lang="en-US" b="1" dirty="0"/>
          </a:p>
        </p:txBody>
      </p:sp>
      <p:sp>
        <p:nvSpPr>
          <p:cNvPr id="4" name="Slide Number Placeholder 3"/>
          <p:cNvSpPr>
            <a:spLocks noGrp="1"/>
          </p:cNvSpPr>
          <p:nvPr>
            <p:ph type="sldNum" sz="quarter" idx="10"/>
          </p:nvPr>
        </p:nvSpPr>
        <p:spPr/>
        <p:txBody>
          <a:bodyPr/>
          <a:lstStyle/>
          <a:p>
            <a:fld id="{37A53D83-4A42-4F2A-8C74-CD259DB5885C}" type="slidenum">
              <a:rPr lang="en-US" smtClean="0"/>
              <a:t>6</a:t>
            </a:fld>
            <a:endParaRPr lang="en-US"/>
          </a:p>
        </p:txBody>
      </p:sp>
    </p:spTree>
    <p:extLst>
      <p:ext uri="{BB962C8B-B14F-4D97-AF65-F5344CB8AC3E}">
        <p14:creationId xmlns:p14="http://schemas.microsoft.com/office/powerpoint/2010/main" val="958904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Professionalism</a:t>
            </a:r>
            <a:r>
              <a:rPr lang="en-US" b="1" baseline="0" dirty="0" smtClean="0"/>
              <a:t> and accountability are expected on all levels both in the classroom and on the jobsite.</a:t>
            </a:r>
            <a:endParaRPr lang="en-US" b="1" dirty="0"/>
          </a:p>
        </p:txBody>
      </p:sp>
      <p:sp>
        <p:nvSpPr>
          <p:cNvPr id="4" name="Slide Number Placeholder 3"/>
          <p:cNvSpPr>
            <a:spLocks noGrp="1"/>
          </p:cNvSpPr>
          <p:nvPr>
            <p:ph type="sldNum" sz="quarter" idx="10"/>
          </p:nvPr>
        </p:nvSpPr>
        <p:spPr/>
        <p:txBody>
          <a:bodyPr/>
          <a:lstStyle/>
          <a:p>
            <a:fld id="{37A53D83-4A42-4F2A-8C74-CD259DB5885C}" type="slidenum">
              <a:rPr lang="en-US" smtClean="0"/>
              <a:t>7</a:t>
            </a:fld>
            <a:endParaRPr lang="en-US"/>
          </a:p>
        </p:txBody>
      </p:sp>
    </p:spTree>
    <p:extLst>
      <p:ext uri="{BB962C8B-B14F-4D97-AF65-F5344CB8AC3E}">
        <p14:creationId xmlns:p14="http://schemas.microsoft.com/office/powerpoint/2010/main" val="3082816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Students must have a 95% attendance rate their senior year (10 absences max).</a:t>
            </a:r>
            <a:endParaRPr lang="en-US" b="1" dirty="0"/>
          </a:p>
        </p:txBody>
      </p:sp>
      <p:sp>
        <p:nvSpPr>
          <p:cNvPr id="4" name="Slide Number Placeholder 3"/>
          <p:cNvSpPr>
            <a:spLocks noGrp="1"/>
          </p:cNvSpPr>
          <p:nvPr>
            <p:ph type="sldNum" sz="quarter" idx="10"/>
          </p:nvPr>
        </p:nvSpPr>
        <p:spPr/>
        <p:txBody>
          <a:bodyPr/>
          <a:lstStyle/>
          <a:p>
            <a:fld id="{37A53D83-4A42-4F2A-8C74-CD259DB5885C}" type="slidenum">
              <a:rPr lang="en-US" smtClean="0"/>
              <a:t>8</a:t>
            </a:fld>
            <a:endParaRPr lang="en-US"/>
          </a:p>
        </p:txBody>
      </p:sp>
    </p:spTree>
    <p:extLst>
      <p:ext uri="{BB962C8B-B14F-4D97-AF65-F5344CB8AC3E}">
        <p14:creationId xmlns:p14="http://schemas.microsoft.com/office/powerpoint/2010/main" val="1572850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Students must provide their own form of transportation to and from work</a:t>
            </a:r>
            <a:r>
              <a:rPr lang="en-US" b="1" baseline="0" dirty="0" smtClean="0"/>
              <a:t> regardless if the student loses driving privileges, loss of license, etc. </a:t>
            </a:r>
            <a:endParaRPr lang="en-US" b="1" dirty="0"/>
          </a:p>
        </p:txBody>
      </p:sp>
      <p:sp>
        <p:nvSpPr>
          <p:cNvPr id="4" name="Slide Number Placeholder 3"/>
          <p:cNvSpPr>
            <a:spLocks noGrp="1"/>
          </p:cNvSpPr>
          <p:nvPr>
            <p:ph type="sldNum" sz="quarter" idx="10"/>
          </p:nvPr>
        </p:nvSpPr>
        <p:spPr/>
        <p:txBody>
          <a:bodyPr/>
          <a:lstStyle/>
          <a:p>
            <a:fld id="{37A53D83-4A42-4F2A-8C74-CD259DB5885C}" type="slidenum">
              <a:rPr lang="en-US" smtClean="0"/>
              <a:t>9</a:t>
            </a:fld>
            <a:endParaRPr lang="en-US"/>
          </a:p>
        </p:txBody>
      </p:sp>
    </p:spTree>
    <p:extLst>
      <p:ext uri="{BB962C8B-B14F-4D97-AF65-F5344CB8AC3E}">
        <p14:creationId xmlns:p14="http://schemas.microsoft.com/office/powerpoint/2010/main" val="3807541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96677C7-D698-40E6-A633-68AEFE82B6F2}"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4064B925-4334-4521-A9E4-F0D3ABCAFCC1}"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6677C7-D698-40E6-A633-68AEFE82B6F2}"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64B925-4334-4521-A9E4-F0D3ABCAFC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6677C7-D698-40E6-A633-68AEFE82B6F2}"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64B925-4334-4521-A9E4-F0D3ABCAFC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6677C7-D698-40E6-A633-68AEFE82B6F2}"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64B925-4334-4521-A9E4-F0D3ABCAFCC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96677C7-D698-40E6-A633-68AEFE82B6F2}" type="datetimeFigureOut">
              <a:rPr lang="en-US" smtClean="0"/>
              <a:t>1/6/2017</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64B925-4334-4521-A9E4-F0D3ABCAFCC1}"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6677C7-D698-40E6-A633-68AEFE82B6F2}"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64B925-4334-4521-A9E4-F0D3ABCAFCC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6677C7-D698-40E6-A633-68AEFE82B6F2}" type="datetimeFigureOut">
              <a:rPr lang="en-US" smtClean="0"/>
              <a:t>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64B925-4334-4521-A9E4-F0D3ABCAFCC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6677C7-D698-40E6-A633-68AEFE82B6F2}" type="datetimeFigureOut">
              <a:rPr lang="en-US" smtClean="0"/>
              <a:t>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64B925-4334-4521-A9E4-F0D3ABCAFC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96677C7-D698-40E6-A633-68AEFE82B6F2}" type="datetimeFigureOut">
              <a:rPr lang="en-US" smtClean="0"/>
              <a:t>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64B925-4334-4521-A9E4-F0D3ABCAFC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6677C7-D698-40E6-A633-68AEFE82B6F2}"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64B925-4334-4521-A9E4-F0D3ABCAFCC1}"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296677C7-D698-40E6-A633-68AEFE82B6F2}" type="datetimeFigureOut">
              <a:rPr lang="en-US" smtClean="0"/>
              <a:t>1/6/2017</a:t>
            </a:fld>
            <a:endParaRPr lang="en-US"/>
          </a:p>
        </p:txBody>
      </p:sp>
      <p:sp>
        <p:nvSpPr>
          <p:cNvPr id="7" name="Slide Number Placeholder 6"/>
          <p:cNvSpPr>
            <a:spLocks noGrp="1"/>
          </p:cNvSpPr>
          <p:nvPr>
            <p:ph type="sldNum" sz="quarter" idx="12"/>
          </p:nvPr>
        </p:nvSpPr>
        <p:spPr/>
        <p:txBody>
          <a:bodyPr/>
          <a:lstStyle/>
          <a:p>
            <a:fld id="{4064B925-4334-4521-A9E4-F0D3ABCAFCC1}"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296677C7-D698-40E6-A633-68AEFE82B6F2}" type="datetimeFigureOut">
              <a:rPr lang="en-US" smtClean="0"/>
              <a:t>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064B925-4334-4521-A9E4-F0D3ABCAFCC1}"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limestone.k12.il.u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Inter-Related cooperative education</a:t>
            </a:r>
            <a:endParaRPr lang="en-US" dirty="0"/>
          </a:p>
        </p:txBody>
      </p:sp>
      <p:sp>
        <p:nvSpPr>
          <p:cNvPr id="2" name="Title 1"/>
          <p:cNvSpPr>
            <a:spLocks noGrp="1"/>
          </p:cNvSpPr>
          <p:nvPr>
            <p:ph type="ctrTitle"/>
          </p:nvPr>
        </p:nvSpPr>
        <p:spPr/>
        <p:txBody>
          <a:bodyPr/>
          <a:lstStyle/>
          <a:p>
            <a:r>
              <a:rPr lang="en-US" dirty="0" smtClean="0"/>
              <a:t>welcome</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3200400"/>
            <a:ext cx="568226" cy="1166839"/>
          </a:xfrm>
          <a:prstGeom prst="rect">
            <a:avLst/>
          </a:prstGeom>
        </p:spPr>
      </p:pic>
    </p:spTree>
    <p:extLst>
      <p:ext uri="{BB962C8B-B14F-4D97-AF65-F5344CB8AC3E}">
        <p14:creationId xmlns:p14="http://schemas.microsoft.com/office/powerpoint/2010/main" val="3135705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Cooperative education grading scale/Credits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37037557"/>
              </p:ext>
            </p:extLst>
          </p:nvPr>
        </p:nvGraphicFramePr>
        <p:xfrm>
          <a:off x="426128" y="2362200"/>
          <a:ext cx="6248400" cy="2804160"/>
        </p:xfrm>
        <a:graphic>
          <a:graphicData uri="http://schemas.openxmlformats.org/drawingml/2006/table">
            <a:tbl>
              <a:tblPr firstRow="1" bandRow="1">
                <a:tableStyleId>{5C22544A-7EE6-4342-B048-85BDC9FD1C3A}</a:tableStyleId>
              </a:tblPr>
              <a:tblGrid>
                <a:gridCol w="4108537"/>
                <a:gridCol w="2139863"/>
              </a:tblGrid>
              <a:tr h="370840">
                <a:tc>
                  <a:txBody>
                    <a:bodyPr/>
                    <a:lstStyle/>
                    <a:p>
                      <a:pPr algn="ctr"/>
                      <a:r>
                        <a:rPr lang="en-US" dirty="0" smtClean="0"/>
                        <a:t>CATEGORY</a:t>
                      </a:r>
                      <a:endParaRPr lang="en-US" dirty="0"/>
                    </a:p>
                  </a:txBody>
                  <a:tcPr/>
                </a:tc>
                <a:tc>
                  <a:txBody>
                    <a:bodyPr/>
                    <a:lstStyle/>
                    <a:p>
                      <a:pPr algn="ctr"/>
                      <a:r>
                        <a:rPr lang="en-US" dirty="0" smtClean="0"/>
                        <a:t>PERCENTAGE </a:t>
                      </a:r>
                      <a:endParaRPr lang="en-US" dirty="0"/>
                    </a:p>
                  </a:txBody>
                  <a:tcPr/>
                </a:tc>
              </a:tr>
              <a:tr h="370840">
                <a:tc>
                  <a:txBody>
                    <a:bodyPr/>
                    <a:lstStyle/>
                    <a:p>
                      <a:r>
                        <a:rPr lang="en-US" sz="1600" dirty="0" smtClean="0"/>
                        <a:t>Assignments</a:t>
                      </a:r>
                      <a:r>
                        <a:rPr lang="en-US" sz="1600" baseline="0" dirty="0" smtClean="0"/>
                        <a:t> </a:t>
                      </a:r>
                      <a:endParaRPr lang="en-US" sz="1600" dirty="0"/>
                    </a:p>
                  </a:txBody>
                  <a:tcPr/>
                </a:tc>
                <a:tc>
                  <a:txBody>
                    <a:bodyPr/>
                    <a:lstStyle/>
                    <a:p>
                      <a:r>
                        <a:rPr lang="en-US" sz="1600" dirty="0" smtClean="0"/>
                        <a:t>20%</a:t>
                      </a:r>
                      <a:endParaRPr lang="en-US" sz="1600" dirty="0"/>
                    </a:p>
                  </a:txBody>
                  <a:tcPr/>
                </a:tc>
              </a:tr>
              <a:tr h="370840">
                <a:tc>
                  <a:txBody>
                    <a:bodyPr/>
                    <a:lstStyle/>
                    <a:p>
                      <a:r>
                        <a:rPr lang="en-US" sz="1600" dirty="0" smtClean="0"/>
                        <a:t>Quizzes</a:t>
                      </a:r>
                      <a:endParaRPr lang="en-US" sz="1600" dirty="0"/>
                    </a:p>
                  </a:txBody>
                  <a:tcPr/>
                </a:tc>
                <a:tc>
                  <a:txBody>
                    <a:bodyPr/>
                    <a:lstStyle/>
                    <a:p>
                      <a:r>
                        <a:rPr lang="en-US" sz="1600" dirty="0" smtClean="0"/>
                        <a:t>20%</a:t>
                      </a:r>
                      <a:endParaRPr lang="en-US" sz="1600" dirty="0"/>
                    </a:p>
                  </a:txBody>
                  <a:tcPr/>
                </a:tc>
              </a:tr>
              <a:tr h="370840">
                <a:tc>
                  <a:txBody>
                    <a:bodyPr/>
                    <a:lstStyle/>
                    <a:p>
                      <a:r>
                        <a:rPr lang="en-US" sz="1600" dirty="0" smtClean="0"/>
                        <a:t>Projects </a:t>
                      </a:r>
                      <a:endParaRPr lang="en-US" sz="1600" dirty="0"/>
                    </a:p>
                  </a:txBody>
                  <a:tcPr/>
                </a:tc>
                <a:tc>
                  <a:txBody>
                    <a:bodyPr/>
                    <a:lstStyle/>
                    <a:p>
                      <a:r>
                        <a:rPr lang="en-US" sz="1600" dirty="0" smtClean="0"/>
                        <a:t>20%             </a:t>
                      </a:r>
                      <a:r>
                        <a:rPr lang="en-US" sz="1600" b="1" dirty="0" smtClean="0"/>
                        <a:t>1 credit </a:t>
                      </a:r>
                      <a:endParaRPr lang="en-US" sz="1600" b="1" dirty="0"/>
                    </a:p>
                  </a:txBody>
                  <a:tcPr/>
                </a:tc>
              </a:tr>
              <a:tr h="370840">
                <a:tc>
                  <a:txBody>
                    <a:bodyPr/>
                    <a:lstStyle/>
                    <a:p>
                      <a:r>
                        <a:rPr lang="en-US" sz="1600" dirty="0" smtClean="0"/>
                        <a:t>Term Assessments</a:t>
                      </a:r>
                      <a:endParaRPr lang="en-US" sz="1600" dirty="0"/>
                    </a:p>
                  </a:txBody>
                  <a:tcPr/>
                </a:tc>
                <a:tc>
                  <a:txBody>
                    <a:bodyPr/>
                    <a:lstStyle/>
                    <a:p>
                      <a:r>
                        <a:rPr lang="en-US" sz="1600" dirty="0" smtClean="0"/>
                        <a:t>20%</a:t>
                      </a:r>
                      <a:endParaRPr lang="en-US" sz="1600" dirty="0"/>
                    </a:p>
                  </a:txBody>
                  <a:tcPr/>
                </a:tc>
              </a:tr>
              <a:tr h="370840">
                <a:tc>
                  <a:txBody>
                    <a:bodyPr/>
                    <a:lstStyle/>
                    <a:p>
                      <a:r>
                        <a:rPr lang="en-US" sz="1600" dirty="0" smtClean="0"/>
                        <a:t>Classroom (Co-Op Instructor) Evaluations</a:t>
                      </a:r>
                      <a:endParaRPr lang="en-US" sz="1600" dirty="0"/>
                    </a:p>
                  </a:txBody>
                  <a:tcPr/>
                </a:tc>
                <a:tc>
                  <a:txBody>
                    <a:bodyPr/>
                    <a:lstStyle/>
                    <a:p>
                      <a:r>
                        <a:rPr lang="en-US" sz="1600" dirty="0" smtClean="0"/>
                        <a:t>20%</a:t>
                      </a:r>
                      <a:endParaRPr lang="en-US" sz="1600" dirty="0"/>
                    </a:p>
                  </a:txBody>
                  <a:tcPr/>
                </a:tc>
              </a:tr>
              <a:tr h="370840">
                <a:tc>
                  <a:txBody>
                    <a:bodyPr/>
                    <a:lstStyle/>
                    <a:p>
                      <a:r>
                        <a:rPr lang="en-US" sz="1600" dirty="0" smtClean="0"/>
                        <a:t>Job Site (Employer)</a:t>
                      </a:r>
                      <a:r>
                        <a:rPr lang="en-US" sz="1600" baseline="0" dirty="0" smtClean="0"/>
                        <a:t> Evaluations</a:t>
                      </a:r>
                      <a:endParaRPr lang="en-US" sz="1600" dirty="0"/>
                    </a:p>
                  </a:txBody>
                  <a:tcPr/>
                </a:tc>
                <a:tc>
                  <a:txBody>
                    <a:bodyPr/>
                    <a:lstStyle/>
                    <a:p>
                      <a:r>
                        <a:rPr lang="en-US" sz="1600" dirty="0" smtClean="0"/>
                        <a:t>100%            </a:t>
                      </a:r>
                      <a:r>
                        <a:rPr lang="en-US" sz="1600" b="1" dirty="0" smtClean="0"/>
                        <a:t>1 credit</a:t>
                      </a:r>
                      <a:endParaRPr lang="en-US" sz="1600" b="1" dirty="0"/>
                    </a:p>
                  </a:txBody>
                  <a:tcPr/>
                </a:tc>
              </a:tr>
            </a:tbl>
          </a:graphicData>
        </a:graphic>
      </p:graphicFrame>
      <p:sp>
        <p:nvSpPr>
          <p:cNvPr id="7" name="Right Brace 6"/>
          <p:cNvSpPr/>
          <p:nvPr/>
        </p:nvSpPr>
        <p:spPr>
          <a:xfrm>
            <a:off x="5105400" y="2782491"/>
            <a:ext cx="457200" cy="1676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Equal 2"/>
          <p:cNvSpPr/>
          <p:nvPr/>
        </p:nvSpPr>
        <p:spPr>
          <a:xfrm>
            <a:off x="6781800" y="3812382"/>
            <a:ext cx="914400"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06360" y="3620691"/>
            <a:ext cx="1297782" cy="1297782"/>
          </a:xfrm>
          <a:prstGeom prst="rect">
            <a:avLst/>
          </a:prstGeom>
        </p:spPr>
      </p:pic>
    </p:spTree>
    <p:extLst>
      <p:ext uri="{BB962C8B-B14F-4D97-AF65-F5344CB8AC3E}">
        <p14:creationId xmlns:p14="http://schemas.microsoft.com/office/powerpoint/2010/main" val="205089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 Student/Parent Meeting</a:t>
            </a:r>
            <a:endParaRPr lang="en-US" dirty="0"/>
          </a:p>
        </p:txBody>
      </p:sp>
      <p:sp>
        <p:nvSpPr>
          <p:cNvPr id="3" name="Content Placeholder 2"/>
          <p:cNvSpPr>
            <a:spLocks noGrp="1"/>
          </p:cNvSpPr>
          <p:nvPr>
            <p:ph idx="1"/>
          </p:nvPr>
        </p:nvSpPr>
        <p:spPr>
          <a:xfrm>
            <a:off x="457200" y="1752600"/>
            <a:ext cx="8229600" cy="4800600"/>
          </a:xfrm>
        </p:spPr>
        <p:txBody>
          <a:bodyPr>
            <a:normAutofit/>
          </a:bodyPr>
          <a:lstStyle/>
          <a:p>
            <a:pPr marL="114300" indent="0" algn="ctr">
              <a:buNone/>
            </a:pPr>
            <a:r>
              <a:rPr lang="en-US" sz="4400" b="1" dirty="0" smtClean="0"/>
              <a:t>Mandatory</a:t>
            </a:r>
            <a:r>
              <a:rPr lang="en-US" sz="4400" dirty="0" smtClean="0"/>
              <a:t> meeting for all potential 2017-2018 Co-Op</a:t>
            </a:r>
            <a:r>
              <a:rPr lang="en-US" sz="4400" dirty="0"/>
              <a:t> candidates</a:t>
            </a:r>
            <a:r>
              <a:rPr lang="en-US" sz="4400" dirty="0" smtClean="0"/>
              <a:t> </a:t>
            </a:r>
            <a:r>
              <a:rPr lang="en-US" sz="4400" b="1" dirty="0" smtClean="0"/>
              <a:t>and</a:t>
            </a:r>
            <a:r>
              <a:rPr lang="en-US" sz="4400" dirty="0" smtClean="0"/>
              <a:t> parents in MAY 2</a:t>
            </a:r>
            <a:r>
              <a:rPr lang="en-US" sz="4400" baseline="30000" dirty="0" smtClean="0"/>
              <a:t>nd</a:t>
            </a:r>
            <a:r>
              <a:rPr lang="en-US" sz="4400" dirty="0" smtClean="0"/>
              <a:t>.</a:t>
            </a:r>
            <a:endParaRPr lang="en-US" sz="4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4637724"/>
            <a:ext cx="2505075" cy="1828800"/>
          </a:xfrm>
          <a:prstGeom prst="rect">
            <a:avLst/>
          </a:prstGeom>
          <a:ln>
            <a:solidFill>
              <a:schemeClr val="accent2"/>
            </a:solidFill>
          </a:ln>
        </p:spPr>
      </p:pic>
    </p:spTree>
    <p:extLst>
      <p:ext uri="{BB962C8B-B14F-4D97-AF65-F5344CB8AC3E}">
        <p14:creationId xmlns:p14="http://schemas.microsoft.com/office/powerpoint/2010/main" val="552965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 Registration Procedure</a:t>
            </a:r>
            <a:endParaRPr lang="en-US" dirty="0"/>
          </a:p>
        </p:txBody>
      </p:sp>
      <p:sp>
        <p:nvSpPr>
          <p:cNvPr id="4" name="Content Placeholder 3"/>
          <p:cNvSpPr>
            <a:spLocks noGrp="1"/>
          </p:cNvSpPr>
          <p:nvPr>
            <p:ph idx="1"/>
          </p:nvPr>
        </p:nvSpPr>
        <p:spPr/>
        <p:txBody>
          <a:bodyPr>
            <a:normAutofit fontScale="92500" lnSpcReduction="10000"/>
          </a:bodyPr>
          <a:lstStyle/>
          <a:p>
            <a:pPr marL="114300" indent="0">
              <a:buNone/>
            </a:pPr>
            <a:endParaRPr lang="en-US" dirty="0" smtClean="0"/>
          </a:p>
          <a:p>
            <a:pPr marL="457200" indent="-342900">
              <a:buAutoNum type="arabicPeriod"/>
            </a:pPr>
            <a:r>
              <a:rPr lang="en-US" dirty="0" smtClean="0"/>
              <a:t>Go to </a:t>
            </a:r>
            <a:r>
              <a:rPr lang="en-US" dirty="0" smtClean="0">
                <a:hlinkClick r:id="rId3"/>
              </a:rPr>
              <a:t>http</a:t>
            </a:r>
            <a:r>
              <a:rPr lang="en-US" dirty="0">
                <a:hlinkClick r:id="rId3"/>
              </a:rPr>
              <a:t>://</a:t>
            </a:r>
            <a:r>
              <a:rPr lang="en-US" dirty="0" smtClean="0">
                <a:hlinkClick r:id="rId3"/>
              </a:rPr>
              <a:t>www.limestone.k12.il.us</a:t>
            </a:r>
            <a:endParaRPr lang="en-US" dirty="0" smtClean="0"/>
          </a:p>
          <a:p>
            <a:pPr marL="457200" indent="-342900">
              <a:buAutoNum type="arabicPeriod"/>
            </a:pPr>
            <a:r>
              <a:rPr lang="en-US" dirty="0" smtClean="0"/>
              <a:t>Click Academics</a:t>
            </a:r>
          </a:p>
          <a:p>
            <a:pPr marL="457200" indent="-342900">
              <a:buAutoNum type="arabicPeriod"/>
            </a:pPr>
            <a:r>
              <a:rPr lang="en-US" dirty="0" smtClean="0"/>
              <a:t>Click Family and Consumer Science</a:t>
            </a:r>
          </a:p>
          <a:p>
            <a:pPr marL="457200" indent="-342900">
              <a:buAutoNum type="arabicPeriod"/>
            </a:pPr>
            <a:r>
              <a:rPr lang="en-US" dirty="0" smtClean="0"/>
              <a:t>Click Mrs. </a:t>
            </a:r>
            <a:r>
              <a:rPr lang="en-US" dirty="0" err="1" smtClean="0"/>
              <a:t>Belsly’s</a:t>
            </a:r>
            <a:r>
              <a:rPr lang="en-US" dirty="0" smtClean="0"/>
              <a:t> website link</a:t>
            </a:r>
          </a:p>
          <a:p>
            <a:pPr marL="457200" indent="-342900">
              <a:buAutoNum type="arabicPeriod"/>
            </a:pPr>
            <a:r>
              <a:rPr lang="en-US" dirty="0" smtClean="0"/>
              <a:t>Click Co-Op</a:t>
            </a:r>
          </a:p>
          <a:p>
            <a:pPr marL="457200" indent="-342900">
              <a:buAutoNum type="arabicPeriod"/>
            </a:pPr>
            <a:r>
              <a:rPr lang="en-US" dirty="0" smtClean="0"/>
              <a:t>Click Co-Op Application PDF</a:t>
            </a:r>
          </a:p>
          <a:p>
            <a:pPr marL="457200" indent="-342900">
              <a:buAutoNum type="arabicPeriod"/>
            </a:pPr>
            <a:r>
              <a:rPr lang="en-US" dirty="0" smtClean="0"/>
              <a:t>TYPE and PRINT and submit with your Wish List Form to your Guidance Counselor</a:t>
            </a:r>
          </a:p>
          <a:p>
            <a:pPr marL="457200" indent="-342900">
              <a:buAutoNum type="arabicPeriod"/>
            </a:pPr>
            <a:r>
              <a:rPr lang="en-US" dirty="0" smtClean="0"/>
              <a:t>Interview will be scheduled by Mrs. Belsly </a:t>
            </a:r>
            <a:r>
              <a:rPr lang="en-US" b="1" dirty="0" smtClean="0"/>
              <a:t>after </a:t>
            </a:r>
            <a:r>
              <a:rPr lang="en-US" dirty="0" smtClean="0"/>
              <a:t>application is </a:t>
            </a:r>
            <a:r>
              <a:rPr lang="en-US" u="sng" dirty="0" smtClean="0"/>
              <a:t>submitted and approved by your Guidance </a:t>
            </a:r>
            <a:r>
              <a:rPr lang="en-US" u="sng" dirty="0"/>
              <a:t>C</a:t>
            </a:r>
            <a:r>
              <a:rPr lang="en-US" u="sng" dirty="0" smtClean="0"/>
              <a:t>ounselor</a:t>
            </a:r>
          </a:p>
          <a:p>
            <a:pPr marL="457200" indent="-342900">
              <a:buAutoNum type="arabicPeriod"/>
            </a:pPr>
            <a:endParaRPr lang="en-US" sz="1400" dirty="0"/>
          </a:p>
        </p:txBody>
      </p:sp>
    </p:spTree>
    <p:extLst>
      <p:ext uri="{BB962C8B-B14F-4D97-AF65-F5344CB8AC3E}">
        <p14:creationId xmlns:p14="http://schemas.microsoft.com/office/powerpoint/2010/main" val="2814090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t>
            </a:r>
            <a:r>
              <a:rPr lang="en-US" dirty="0"/>
              <a:t>Cooperative education?</a:t>
            </a:r>
          </a:p>
        </p:txBody>
      </p:sp>
      <p:sp>
        <p:nvSpPr>
          <p:cNvPr id="3" name="Content Placeholder 2"/>
          <p:cNvSpPr>
            <a:spLocks noGrp="1"/>
          </p:cNvSpPr>
          <p:nvPr>
            <p:ph idx="1"/>
          </p:nvPr>
        </p:nvSpPr>
        <p:spPr/>
        <p:txBody>
          <a:bodyPr/>
          <a:lstStyle/>
          <a:p>
            <a:pPr marL="114300" indent="0" algn="ctr">
              <a:buNone/>
            </a:pPr>
            <a:endParaRPr lang="en-US" sz="3200" dirty="0" smtClean="0"/>
          </a:p>
          <a:p>
            <a:pPr marL="114300" indent="0" algn="ctr">
              <a:buNone/>
            </a:pPr>
            <a:r>
              <a:rPr lang="en-US" sz="3200" dirty="0" smtClean="0"/>
              <a:t>Cooperative Education</a:t>
            </a:r>
            <a:r>
              <a:rPr lang="en-US" sz="3200" dirty="0"/>
              <a:t> </a:t>
            </a:r>
            <a:r>
              <a:rPr lang="en-US" sz="3200" dirty="0" smtClean="0"/>
              <a:t>(commonly </a:t>
            </a:r>
            <a:r>
              <a:rPr lang="en-US" sz="3200" dirty="0"/>
              <a:t>known as a “</a:t>
            </a:r>
            <a:r>
              <a:rPr lang="en-US" sz="3200" dirty="0" smtClean="0"/>
              <a:t>Co-Op“),  is </a:t>
            </a:r>
            <a:r>
              <a:rPr lang="en-US" sz="3200" dirty="0"/>
              <a:t>a structured method of combining classroom-based </a:t>
            </a:r>
            <a:r>
              <a:rPr lang="en-US" sz="3200" b="1" dirty="0"/>
              <a:t>education</a:t>
            </a:r>
            <a:r>
              <a:rPr lang="en-US" sz="3200" dirty="0"/>
              <a:t> with practical work experience. </a:t>
            </a:r>
            <a:endParaRPr lang="en-US" sz="3200" dirty="0" smtClean="0"/>
          </a:p>
          <a:p>
            <a:pPr marL="114300" indent="0">
              <a:buNone/>
            </a:pPr>
            <a:endParaRPr lang="en-US" dirty="0"/>
          </a:p>
        </p:txBody>
      </p:sp>
    </p:spTree>
    <p:extLst>
      <p:ext uri="{BB962C8B-B14F-4D97-AF65-F5344CB8AC3E}">
        <p14:creationId xmlns:p14="http://schemas.microsoft.com/office/powerpoint/2010/main" val="2613301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t>
            </a:r>
            <a:r>
              <a:rPr lang="en-US" dirty="0" smtClean="0"/>
              <a:t>Cooperative </a:t>
            </a:r>
            <a:r>
              <a:rPr lang="en-US" dirty="0"/>
              <a:t>education?</a:t>
            </a:r>
          </a:p>
        </p:txBody>
      </p:sp>
      <p:sp>
        <p:nvSpPr>
          <p:cNvPr id="4" name="Text Placeholder 3"/>
          <p:cNvSpPr>
            <a:spLocks noGrp="1"/>
          </p:cNvSpPr>
          <p:nvPr>
            <p:ph type="body" idx="1"/>
          </p:nvPr>
        </p:nvSpPr>
        <p:spPr>
          <a:xfrm>
            <a:off x="426128" y="1722438"/>
            <a:ext cx="4040188" cy="944562"/>
          </a:xfrm>
        </p:spPr>
        <p:txBody>
          <a:bodyPr/>
          <a:lstStyle/>
          <a:p>
            <a:r>
              <a:rPr lang="en-US" sz="3200" dirty="0" smtClean="0"/>
              <a:t>Soft Skills</a:t>
            </a:r>
          </a:p>
          <a:p>
            <a:r>
              <a:rPr lang="en-US" sz="2000" i="1" dirty="0"/>
              <a:t>i</a:t>
            </a:r>
            <a:r>
              <a:rPr lang="en-US" sz="2000" i="1" dirty="0" smtClean="0"/>
              <a:t>n the classroom</a:t>
            </a:r>
            <a:endParaRPr lang="en-US" sz="2000" i="1" dirty="0"/>
          </a:p>
        </p:txBody>
      </p:sp>
      <p:sp>
        <p:nvSpPr>
          <p:cNvPr id="5" name="Content Placeholder 4"/>
          <p:cNvSpPr>
            <a:spLocks noGrp="1"/>
          </p:cNvSpPr>
          <p:nvPr>
            <p:ph sz="half" idx="2"/>
          </p:nvPr>
        </p:nvSpPr>
        <p:spPr>
          <a:xfrm>
            <a:off x="381000" y="2971800"/>
            <a:ext cx="4040188" cy="3687762"/>
          </a:xfrm>
        </p:spPr>
        <p:txBody>
          <a:bodyPr>
            <a:normAutofit/>
          </a:bodyPr>
          <a:lstStyle/>
          <a:p>
            <a:pPr marL="114300" indent="0">
              <a:buNone/>
            </a:pPr>
            <a:r>
              <a:rPr lang="en-US" sz="2000" dirty="0" smtClean="0"/>
              <a:t>Character Traits, Attitudes and Interpersonal Skills such as…</a:t>
            </a:r>
          </a:p>
          <a:p>
            <a:pPr>
              <a:buFont typeface="Wingdings" panose="05000000000000000000" pitchFamily="2" charset="2"/>
              <a:buChar char="Ø"/>
            </a:pPr>
            <a:r>
              <a:rPr lang="en-US" sz="2000" dirty="0" smtClean="0"/>
              <a:t>Human Relation Skills </a:t>
            </a:r>
          </a:p>
          <a:p>
            <a:pPr>
              <a:buFont typeface="Wingdings" panose="05000000000000000000" pitchFamily="2" charset="2"/>
              <a:buChar char="Ø"/>
            </a:pPr>
            <a:r>
              <a:rPr lang="en-US" sz="2000" dirty="0" smtClean="0"/>
              <a:t>Self Confidence</a:t>
            </a:r>
          </a:p>
          <a:p>
            <a:pPr>
              <a:buFont typeface="Wingdings" panose="05000000000000000000" pitchFamily="2" charset="2"/>
              <a:buChar char="Ø"/>
            </a:pPr>
            <a:r>
              <a:rPr lang="en-US" sz="2000" dirty="0" smtClean="0"/>
              <a:t>Motivation &amp; Goals</a:t>
            </a:r>
          </a:p>
          <a:p>
            <a:pPr>
              <a:buFont typeface="Wingdings" panose="05000000000000000000" pitchFamily="2" charset="2"/>
              <a:buChar char="Ø"/>
            </a:pPr>
            <a:r>
              <a:rPr lang="en-US" sz="2000" dirty="0" smtClean="0"/>
              <a:t>Emotional Intelligence</a:t>
            </a:r>
          </a:p>
          <a:p>
            <a:pPr>
              <a:buFont typeface="Wingdings" panose="05000000000000000000" pitchFamily="2" charset="2"/>
              <a:buChar char="Ø"/>
            </a:pPr>
            <a:r>
              <a:rPr lang="en-US" sz="2000" dirty="0" smtClean="0"/>
              <a:t>Values &amp; Ethics</a:t>
            </a:r>
          </a:p>
          <a:p>
            <a:pPr>
              <a:buFont typeface="Wingdings" panose="05000000000000000000" pitchFamily="2" charset="2"/>
              <a:buChar char="Ø"/>
            </a:pPr>
            <a:r>
              <a:rPr lang="en-US" sz="2000" dirty="0" smtClean="0"/>
              <a:t>Communication Skills</a:t>
            </a:r>
          </a:p>
          <a:p>
            <a:pPr>
              <a:buFont typeface="Wingdings" panose="05000000000000000000" pitchFamily="2" charset="2"/>
              <a:buChar char="Ø"/>
            </a:pPr>
            <a:r>
              <a:rPr lang="en-US" sz="2000" dirty="0" smtClean="0"/>
              <a:t>Leadership Skills</a:t>
            </a:r>
          </a:p>
          <a:p>
            <a:pPr>
              <a:buFont typeface="Wingdings" panose="05000000000000000000" pitchFamily="2" charset="2"/>
              <a:buChar char="Ø"/>
            </a:pPr>
            <a:endParaRPr lang="en-US" sz="1800" dirty="0" smtClean="0"/>
          </a:p>
          <a:p>
            <a:pPr>
              <a:buFont typeface="Wingdings" panose="05000000000000000000" pitchFamily="2" charset="2"/>
              <a:buChar char="Ø"/>
            </a:pPr>
            <a:endParaRPr lang="en-US" sz="1800" dirty="0"/>
          </a:p>
        </p:txBody>
      </p:sp>
      <p:sp>
        <p:nvSpPr>
          <p:cNvPr id="6" name="Text Placeholder 5"/>
          <p:cNvSpPr>
            <a:spLocks noGrp="1"/>
          </p:cNvSpPr>
          <p:nvPr>
            <p:ph type="body" sz="quarter" idx="3"/>
          </p:nvPr>
        </p:nvSpPr>
        <p:spPr>
          <a:xfrm>
            <a:off x="4645025" y="1722438"/>
            <a:ext cx="4041775" cy="944562"/>
          </a:xfrm>
        </p:spPr>
        <p:txBody>
          <a:bodyPr/>
          <a:lstStyle/>
          <a:p>
            <a:r>
              <a:rPr lang="en-US" sz="3200" dirty="0" smtClean="0"/>
              <a:t>Technical Skills</a:t>
            </a:r>
          </a:p>
          <a:p>
            <a:pPr lvl="0">
              <a:buClr>
                <a:srgbClr val="0F6FC6"/>
              </a:buClr>
            </a:pPr>
            <a:r>
              <a:rPr lang="en-US" sz="2000" i="1" dirty="0">
                <a:solidFill>
                  <a:srgbClr val="04617B"/>
                </a:solidFill>
              </a:rPr>
              <a:t>a</a:t>
            </a:r>
            <a:r>
              <a:rPr lang="en-US" sz="2000" i="1" dirty="0" smtClean="0">
                <a:solidFill>
                  <a:srgbClr val="04617B"/>
                </a:solidFill>
              </a:rPr>
              <a:t>t the job site</a:t>
            </a:r>
            <a:endParaRPr lang="en-US" sz="2000" i="1" dirty="0">
              <a:solidFill>
                <a:srgbClr val="04617B"/>
              </a:solidFill>
            </a:endParaRPr>
          </a:p>
        </p:txBody>
      </p:sp>
      <p:sp>
        <p:nvSpPr>
          <p:cNvPr id="7" name="Content Placeholder 6"/>
          <p:cNvSpPr>
            <a:spLocks noGrp="1"/>
          </p:cNvSpPr>
          <p:nvPr>
            <p:ph sz="quarter" idx="4"/>
          </p:nvPr>
        </p:nvSpPr>
        <p:spPr>
          <a:xfrm>
            <a:off x="4645025" y="2971800"/>
            <a:ext cx="4041775" cy="3687762"/>
          </a:xfrm>
        </p:spPr>
        <p:txBody>
          <a:bodyPr>
            <a:normAutofit/>
          </a:bodyPr>
          <a:lstStyle/>
          <a:p>
            <a:pPr marL="114300" indent="0">
              <a:buNone/>
            </a:pPr>
            <a:r>
              <a:rPr lang="en-US" sz="2000" dirty="0" smtClean="0"/>
              <a:t>Matching </a:t>
            </a:r>
            <a:r>
              <a:rPr lang="en-US" sz="2000" dirty="0"/>
              <a:t>your skills to those required by the </a:t>
            </a:r>
            <a:r>
              <a:rPr lang="en-US" sz="2000" dirty="0" smtClean="0"/>
              <a:t>employer such as…</a:t>
            </a:r>
          </a:p>
          <a:p>
            <a:pPr>
              <a:buFont typeface="Wingdings" panose="05000000000000000000" pitchFamily="2" charset="2"/>
              <a:buChar char="Ø"/>
            </a:pPr>
            <a:r>
              <a:rPr lang="en-US" sz="2000" dirty="0" smtClean="0"/>
              <a:t>Analysis</a:t>
            </a:r>
          </a:p>
          <a:p>
            <a:pPr>
              <a:buFont typeface="Wingdings" panose="05000000000000000000" pitchFamily="2" charset="2"/>
              <a:buChar char="Ø"/>
            </a:pPr>
            <a:r>
              <a:rPr lang="en-US" sz="2000" dirty="0" smtClean="0"/>
              <a:t>Application</a:t>
            </a:r>
          </a:p>
          <a:p>
            <a:pPr>
              <a:buFont typeface="Wingdings" panose="05000000000000000000" pitchFamily="2" charset="2"/>
              <a:buChar char="Ø"/>
            </a:pPr>
            <a:r>
              <a:rPr lang="en-US" sz="2000" dirty="0" smtClean="0"/>
              <a:t>Assembly</a:t>
            </a:r>
          </a:p>
          <a:p>
            <a:pPr>
              <a:buFont typeface="Wingdings" panose="05000000000000000000" pitchFamily="2" charset="2"/>
              <a:buChar char="Ø"/>
            </a:pPr>
            <a:r>
              <a:rPr lang="en-US" sz="2000" dirty="0" smtClean="0"/>
              <a:t>Design</a:t>
            </a:r>
          </a:p>
          <a:p>
            <a:pPr>
              <a:buFont typeface="Wingdings" panose="05000000000000000000" pitchFamily="2" charset="2"/>
              <a:buChar char="Ø"/>
            </a:pPr>
            <a:r>
              <a:rPr lang="en-US" sz="2000" dirty="0" smtClean="0"/>
              <a:t>Operation</a:t>
            </a:r>
          </a:p>
          <a:p>
            <a:pPr>
              <a:buFont typeface="Wingdings" panose="05000000000000000000" pitchFamily="2" charset="2"/>
              <a:buChar char="Ø"/>
            </a:pPr>
            <a:r>
              <a:rPr lang="en-US" sz="2000" dirty="0" smtClean="0"/>
              <a:t>Troubleshooting</a:t>
            </a:r>
          </a:p>
          <a:p>
            <a:pPr>
              <a:buFont typeface="Wingdings" panose="05000000000000000000" pitchFamily="2" charset="2"/>
              <a:buChar char="Ø"/>
            </a:pPr>
            <a:endParaRPr lang="en-US" sz="2000" dirty="0"/>
          </a:p>
        </p:txBody>
      </p:sp>
    </p:spTree>
    <p:extLst>
      <p:ext uri="{BB962C8B-B14F-4D97-AF65-F5344CB8AC3E}">
        <p14:creationId xmlns:p14="http://schemas.microsoft.com/office/powerpoint/2010/main" val="4069513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Cooperative education classroom Curriculum</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95400" y="1676400"/>
            <a:ext cx="6736428" cy="5033815"/>
          </a:xfrm>
          <a:ln w="28575">
            <a:solidFill>
              <a:schemeClr val="tx1"/>
            </a:solidFill>
          </a:ln>
        </p:spPr>
      </p:pic>
    </p:spTree>
    <p:extLst>
      <p:ext uri="{BB962C8B-B14F-4D97-AF65-F5344CB8AC3E}">
        <p14:creationId xmlns:p14="http://schemas.microsoft.com/office/powerpoint/2010/main" val="2546466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60672" cy="1039427"/>
          </a:xfrm>
        </p:spPr>
        <p:txBody>
          <a:bodyPr>
            <a:normAutofit fontScale="90000"/>
          </a:bodyPr>
          <a:lstStyle/>
          <a:p>
            <a:r>
              <a:rPr lang="en-US" dirty="0"/>
              <a:t>Cooperative education </a:t>
            </a:r>
            <a:r>
              <a:rPr lang="en-US" dirty="0" smtClean="0"/>
              <a:t/>
            </a:r>
            <a:br>
              <a:rPr lang="en-US" dirty="0" smtClean="0"/>
            </a:br>
            <a:r>
              <a:rPr lang="en-US" dirty="0" smtClean="0"/>
              <a:t>Previous job site employers</a:t>
            </a:r>
            <a:endParaRPr lang="en-US" dirty="0"/>
          </a:p>
        </p:txBody>
      </p:sp>
      <p:graphicFrame>
        <p:nvGraphicFramePr>
          <p:cNvPr id="27" name="Content Placeholder 26"/>
          <p:cNvGraphicFramePr>
            <a:graphicFrameLocks noGrp="1"/>
          </p:cNvGraphicFramePr>
          <p:nvPr>
            <p:ph idx="1"/>
            <p:extLst>
              <p:ext uri="{D42A27DB-BD31-4B8C-83A1-F6EECF244321}">
                <p14:modId xmlns:p14="http://schemas.microsoft.com/office/powerpoint/2010/main" val="168148153"/>
              </p:ext>
            </p:extLst>
          </p:nvPr>
        </p:nvGraphicFramePr>
        <p:xfrm>
          <a:off x="312568" y="1328987"/>
          <a:ext cx="8549936" cy="5422668"/>
        </p:xfrm>
        <a:graphic>
          <a:graphicData uri="http://schemas.openxmlformats.org/drawingml/2006/table">
            <a:tbl>
              <a:tblPr firstRow="1" bandRow="1">
                <a:tableStyleId>{5C22544A-7EE6-4342-B048-85BDC9FD1C3A}</a:tableStyleId>
              </a:tblPr>
              <a:tblGrid>
                <a:gridCol w="2133600"/>
                <a:gridCol w="2133600"/>
                <a:gridCol w="2133600"/>
                <a:gridCol w="2149136"/>
              </a:tblGrid>
              <a:tr h="436418">
                <a:tc>
                  <a:txBody>
                    <a:bodyPr/>
                    <a:lstStyle/>
                    <a:p>
                      <a:r>
                        <a:rPr lang="en-US" sz="1400" dirty="0" smtClean="0"/>
                        <a:t>Career Clusters</a:t>
                      </a:r>
                      <a:endParaRPr lang="en-US" sz="1400" dirty="0"/>
                    </a:p>
                  </a:txBody>
                  <a:tcPr/>
                </a:tc>
                <a:tc>
                  <a:txBody>
                    <a:bodyPr/>
                    <a:lstStyle/>
                    <a:p>
                      <a:r>
                        <a:rPr lang="en-US" sz="1400" dirty="0" smtClean="0"/>
                        <a:t>Employer</a:t>
                      </a:r>
                      <a:endParaRPr lang="en-US" sz="1400" dirty="0"/>
                    </a:p>
                  </a:txBody>
                  <a:tcPr/>
                </a:tc>
                <a:tc>
                  <a:txBody>
                    <a:bodyPr/>
                    <a:lstStyle/>
                    <a:p>
                      <a:r>
                        <a:rPr lang="en-US" sz="1400" dirty="0" smtClean="0"/>
                        <a:t>Employer</a:t>
                      </a:r>
                      <a:endParaRPr lang="en-US" sz="1400" dirty="0"/>
                    </a:p>
                  </a:txBody>
                  <a:tcPr/>
                </a:tc>
                <a:tc>
                  <a:txBody>
                    <a:bodyPr/>
                    <a:lstStyle/>
                    <a:p>
                      <a:r>
                        <a:rPr lang="en-US" sz="1400" dirty="0" smtClean="0"/>
                        <a:t>Employer</a:t>
                      </a:r>
                      <a:endParaRPr lang="en-US" sz="1400" dirty="0"/>
                    </a:p>
                  </a:txBody>
                  <a:tcPr/>
                </a:tc>
              </a:tr>
              <a:tr h="436418">
                <a:tc>
                  <a:txBody>
                    <a:bodyPr/>
                    <a:lstStyle/>
                    <a:p>
                      <a:r>
                        <a:rPr lang="en-US" sz="1400" b="1" dirty="0" smtClean="0">
                          <a:solidFill>
                            <a:schemeClr val="accent1"/>
                          </a:solidFill>
                        </a:rPr>
                        <a:t>Arts</a:t>
                      </a:r>
                      <a:endParaRPr lang="en-US" sz="1400" b="1" dirty="0">
                        <a:solidFill>
                          <a:schemeClr val="accent1"/>
                        </a:solidFill>
                      </a:endParaRPr>
                    </a:p>
                  </a:txBody>
                  <a:tcPr/>
                </a:tc>
                <a:tc>
                  <a:txBody>
                    <a:bodyPr/>
                    <a:lstStyle/>
                    <a:p>
                      <a:r>
                        <a:rPr lang="en-US" sz="1400" b="1" dirty="0" smtClean="0"/>
                        <a:t>Peoria Camera Shop</a:t>
                      </a:r>
                      <a:endParaRPr lang="en-US" sz="1400" b="1" dirty="0"/>
                    </a:p>
                  </a:txBody>
                  <a:tcPr/>
                </a:tc>
                <a:tc>
                  <a:txBody>
                    <a:bodyPr/>
                    <a:lstStyle/>
                    <a:p>
                      <a:endParaRPr lang="en-US" sz="1400" b="1" dirty="0"/>
                    </a:p>
                  </a:txBody>
                  <a:tcPr/>
                </a:tc>
                <a:tc>
                  <a:txBody>
                    <a:bodyPr/>
                    <a:lstStyle/>
                    <a:p>
                      <a:endParaRPr lang="en-US" sz="1400" b="1"/>
                    </a:p>
                  </a:txBody>
                  <a:tcPr/>
                </a:tc>
              </a:tr>
              <a:tr h="436418">
                <a:tc>
                  <a:txBody>
                    <a:bodyPr/>
                    <a:lstStyle/>
                    <a:p>
                      <a:r>
                        <a:rPr lang="en-US" sz="1400" b="1" dirty="0" smtClean="0">
                          <a:solidFill>
                            <a:schemeClr val="accent1"/>
                          </a:solidFill>
                        </a:rPr>
                        <a:t>Architecture &amp; Construction</a:t>
                      </a:r>
                      <a:endParaRPr lang="en-US" sz="1400" b="1" dirty="0">
                        <a:solidFill>
                          <a:schemeClr val="accent1"/>
                        </a:solidFill>
                      </a:endParaRPr>
                    </a:p>
                  </a:txBody>
                  <a:tcPr/>
                </a:tc>
                <a:tc>
                  <a:txBody>
                    <a:bodyPr/>
                    <a:lstStyle/>
                    <a:p>
                      <a:r>
                        <a:rPr lang="en-US" sz="1400" b="1" dirty="0" smtClean="0"/>
                        <a:t>Designs Plus</a:t>
                      </a:r>
                      <a:endParaRPr lang="en-US" sz="1400" b="1" dirty="0"/>
                    </a:p>
                  </a:txBody>
                  <a:tcPr/>
                </a:tc>
                <a:tc>
                  <a:txBody>
                    <a:bodyPr/>
                    <a:lstStyle/>
                    <a:p>
                      <a:endParaRPr lang="en-US" sz="1400" b="1"/>
                    </a:p>
                  </a:txBody>
                  <a:tcPr/>
                </a:tc>
                <a:tc>
                  <a:txBody>
                    <a:bodyPr/>
                    <a:lstStyle/>
                    <a:p>
                      <a:endParaRPr lang="en-US" sz="1400" b="1"/>
                    </a:p>
                  </a:txBody>
                  <a:tcPr/>
                </a:tc>
              </a:tr>
              <a:tr h="436418">
                <a:tc>
                  <a:txBody>
                    <a:bodyPr/>
                    <a:lstStyle/>
                    <a:p>
                      <a:r>
                        <a:rPr lang="en-US" sz="1400" b="1" dirty="0" smtClean="0">
                          <a:solidFill>
                            <a:schemeClr val="accent1"/>
                          </a:solidFill>
                        </a:rPr>
                        <a:t>Finance</a:t>
                      </a:r>
                      <a:endParaRPr lang="en-US" sz="1400" b="1" dirty="0">
                        <a:solidFill>
                          <a:schemeClr val="accent1"/>
                        </a:solidFill>
                      </a:endParaRPr>
                    </a:p>
                  </a:txBody>
                  <a:tcPr/>
                </a:tc>
                <a:tc>
                  <a:txBody>
                    <a:bodyPr/>
                    <a:lstStyle/>
                    <a:p>
                      <a:r>
                        <a:rPr lang="en-US" sz="1400" b="1" dirty="0" smtClean="0"/>
                        <a:t>Better Banks</a:t>
                      </a:r>
                      <a:endParaRPr lang="en-US" sz="1400" b="1" dirty="0"/>
                    </a:p>
                  </a:txBody>
                  <a:tcPr/>
                </a:tc>
                <a:tc>
                  <a:txBody>
                    <a:bodyPr/>
                    <a:lstStyle/>
                    <a:p>
                      <a:endParaRPr lang="en-US" sz="1400" b="1" dirty="0"/>
                    </a:p>
                  </a:txBody>
                  <a:tcPr/>
                </a:tc>
                <a:tc>
                  <a:txBody>
                    <a:bodyPr/>
                    <a:lstStyle/>
                    <a:p>
                      <a:endParaRPr lang="en-US" sz="1400" b="1"/>
                    </a:p>
                  </a:txBody>
                  <a:tcPr/>
                </a:tc>
              </a:tr>
              <a:tr h="436418">
                <a:tc>
                  <a:txBody>
                    <a:bodyPr/>
                    <a:lstStyle/>
                    <a:p>
                      <a:r>
                        <a:rPr lang="en-US" sz="1400" b="1" dirty="0" smtClean="0">
                          <a:solidFill>
                            <a:schemeClr val="accent1"/>
                          </a:solidFill>
                        </a:rPr>
                        <a:t>Hospitality &amp; Tourism</a:t>
                      </a:r>
                      <a:endParaRPr lang="en-US" sz="1400" b="1" dirty="0">
                        <a:solidFill>
                          <a:schemeClr val="accent1"/>
                        </a:solidFill>
                      </a:endParaRPr>
                    </a:p>
                  </a:txBody>
                  <a:tcPr/>
                </a:tc>
                <a:tc>
                  <a:txBody>
                    <a:bodyPr/>
                    <a:lstStyle/>
                    <a:p>
                      <a:r>
                        <a:rPr lang="en-US" sz="1400" b="1" dirty="0" smtClean="0"/>
                        <a:t>The Fish House</a:t>
                      </a:r>
                      <a:endParaRPr lang="en-US" sz="1400" b="1" dirty="0"/>
                    </a:p>
                  </a:txBody>
                  <a:tcPr/>
                </a:tc>
                <a:tc>
                  <a:txBody>
                    <a:bodyPr/>
                    <a:lstStyle/>
                    <a:p>
                      <a:r>
                        <a:rPr lang="en-US" sz="1400" b="1" dirty="0" smtClean="0"/>
                        <a:t>Texas Roadhouse</a:t>
                      </a:r>
                      <a:endParaRPr lang="en-US" sz="1400" b="1" dirty="0"/>
                    </a:p>
                  </a:txBody>
                  <a:tcPr/>
                </a:tc>
                <a:tc>
                  <a:txBody>
                    <a:bodyPr/>
                    <a:lstStyle/>
                    <a:p>
                      <a:endParaRPr lang="en-US" sz="1400" b="1"/>
                    </a:p>
                  </a:txBody>
                  <a:tcPr/>
                </a:tc>
              </a:tr>
              <a:tr h="436418">
                <a:tc>
                  <a:txBody>
                    <a:bodyPr/>
                    <a:lstStyle/>
                    <a:p>
                      <a:r>
                        <a:rPr lang="en-US" sz="1400" b="1" dirty="0" smtClean="0">
                          <a:solidFill>
                            <a:schemeClr val="accent1"/>
                          </a:solidFill>
                        </a:rPr>
                        <a:t>Health Science</a:t>
                      </a:r>
                      <a:endParaRPr lang="en-US" sz="1400" b="1" dirty="0">
                        <a:solidFill>
                          <a:schemeClr val="accent1"/>
                        </a:solidFill>
                      </a:endParaRPr>
                    </a:p>
                  </a:txBody>
                  <a:tcPr/>
                </a:tc>
                <a:tc>
                  <a:txBody>
                    <a:bodyPr/>
                    <a:lstStyle/>
                    <a:p>
                      <a:r>
                        <a:rPr lang="en-US" sz="1400" b="1" dirty="0" smtClean="0"/>
                        <a:t>OSF</a:t>
                      </a:r>
                      <a:endParaRPr lang="en-US" sz="1400" b="1" dirty="0"/>
                    </a:p>
                  </a:txBody>
                  <a:tcPr/>
                </a:tc>
                <a:tc>
                  <a:txBody>
                    <a:bodyPr/>
                    <a:lstStyle/>
                    <a:p>
                      <a:r>
                        <a:rPr lang="en-US" sz="1400" b="1" dirty="0" smtClean="0"/>
                        <a:t>CVS Pharmacy</a:t>
                      </a:r>
                      <a:endParaRPr lang="en-US" sz="1400" b="1" dirty="0"/>
                    </a:p>
                  </a:txBody>
                  <a:tcPr/>
                </a:tc>
                <a:tc>
                  <a:txBody>
                    <a:bodyPr/>
                    <a:lstStyle/>
                    <a:p>
                      <a:endParaRPr lang="en-US" sz="1400" b="1" dirty="0"/>
                    </a:p>
                  </a:txBody>
                  <a:tcPr/>
                </a:tc>
              </a:tr>
              <a:tr h="436418">
                <a:tc>
                  <a:txBody>
                    <a:bodyPr/>
                    <a:lstStyle/>
                    <a:p>
                      <a:r>
                        <a:rPr lang="en-US" sz="1400" b="1" dirty="0" smtClean="0">
                          <a:solidFill>
                            <a:schemeClr val="accent1"/>
                          </a:solidFill>
                        </a:rPr>
                        <a:t>Human Services</a:t>
                      </a:r>
                      <a:endParaRPr lang="en-US" sz="1400" b="1" dirty="0">
                        <a:solidFill>
                          <a:schemeClr val="accent1"/>
                        </a:solidFill>
                      </a:endParaRPr>
                    </a:p>
                  </a:txBody>
                  <a:tcPr/>
                </a:tc>
                <a:tc>
                  <a:txBody>
                    <a:bodyPr/>
                    <a:lstStyle/>
                    <a:p>
                      <a:r>
                        <a:rPr lang="en-US" sz="1400" b="1" dirty="0" smtClean="0"/>
                        <a:t>Apple Tree Learning Academy</a:t>
                      </a:r>
                      <a:endParaRPr lang="en-US" sz="1400" b="1" dirty="0"/>
                    </a:p>
                  </a:txBody>
                  <a:tcPr/>
                </a:tc>
                <a:tc>
                  <a:txBody>
                    <a:bodyPr/>
                    <a:lstStyle/>
                    <a:p>
                      <a:r>
                        <a:rPr lang="en-US" sz="1400" b="1" dirty="0" err="1" smtClean="0"/>
                        <a:t>Rogy’s</a:t>
                      </a:r>
                      <a:r>
                        <a:rPr lang="en-US" sz="1400" b="1" dirty="0" smtClean="0"/>
                        <a:t> Child Care</a:t>
                      </a:r>
                      <a:endParaRPr lang="en-US" sz="1400" b="1" dirty="0"/>
                    </a:p>
                  </a:txBody>
                  <a:tcPr/>
                </a:tc>
                <a:tc>
                  <a:txBody>
                    <a:bodyPr/>
                    <a:lstStyle/>
                    <a:p>
                      <a:r>
                        <a:rPr lang="en-US" sz="1400" b="1" dirty="0" smtClean="0"/>
                        <a:t>Learning Connections</a:t>
                      </a:r>
                      <a:endParaRPr lang="en-US" sz="1400" b="1" dirty="0"/>
                    </a:p>
                  </a:txBody>
                  <a:tcPr/>
                </a:tc>
              </a:tr>
              <a:tr h="436418">
                <a:tc>
                  <a:txBody>
                    <a:bodyPr/>
                    <a:lstStyle/>
                    <a:p>
                      <a:r>
                        <a:rPr lang="en-US" sz="1400" b="1" dirty="0" smtClean="0">
                          <a:solidFill>
                            <a:schemeClr val="accent1"/>
                          </a:solidFill>
                        </a:rPr>
                        <a:t>Law, Public Safety,</a:t>
                      </a:r>
                      <a:r>
                        <a:rPr lang="en-US" sz="1400" b="1" baseline="0" dirty="0" smtClean="0">
                          <a:solidFill>
                            <a:schemeClr val="accent1"/>
                          </a:solidFill>
                        </a:rPr>
                        <a:t> Corrections and Security</a:t>
                      </a:r>
                      <a:endParaRPr lang="en-US" sz="1400" b="1" dirty="0">
                        <a:solidFill>
                          <a:schemeClr val="accent1"/>
                        </a:solidFill>
                      </a:endParaRPr>
                    </a:p>
                  </a:txBody>
                  <a:tcPr/>
                </a:tc>
                <a:tc>
                  <a:txBody>
                    <a:bodyPr/>
                    <a:lstStyle/>
                    <a:p>
                      <a:r>
                        <a:rPr lang="en-US" sz="1400" b="1" dirty="0" smtClean="0"/>
                        <a:t>Bartonville Fire Dept.</a:t>
                      </a:r>
                      <a:endParaRPr lang="en-US" sz="1400" b="1" dirty="0"/>
                    </a:p>
                  </a:txBody>
                  <a:tcPr/>
                </a:tc>
                <a:tc>
                  <a:txBody>
                    <a:bodyPr/>
                    <a:lstStyle/>
                    <a:p>
                      <a:endParaRPr lang="en-US" sz="1400" b="1" dirty="0"/>
                    </a:p>
                  </a:txBody>
                  <a:tcPr/>
                </a:tc>
                <a:tc>
                  <a:txBody>
                    <a:bodyPr/>
                    <a:lstStyle/>
                    <a:p>
                      <a:endParaRPr lang="en-US" sz="1400" b="1"/>
                    </a:p>
                  </a:txBody>
                  <a:tcPr/>
                </a:tc>
              </a:tr>
              <a:tr h="436418">
                <a:tc>
                  <a:txBody>
                    <a:bodyPr/>
                    <a:lstStyle/>
                    <a:p>
                      <a:r>
                        <a:rPr lang="en-US" sz="1400" b="1" dirty="0" smtClean="0">
                          <a:solidFill>
                            <a:schemeClr val="accent1"/>
                          </a:solidFill>
                        </a:rPr>
                        <a:t>Marketing, Sales and Services</a:t>
                      </a:r>
                      <a:endParaRPr lang="en-US" sz="1400" b="1" dirty="0">
                        <a:solidFill>
                          <a:schemeClr val="accent1"/>
                        </a:solidFill>
                      </a:endParaRPr>
                    </a:p>
                  </a:txBody>
                  <a:tcPr/>
                </a:tc>
                <a:tc>
                  <a:txBody>
                    <a:bodyPr/>
                    <a:lstStyle/>
                    <a:p>
                      <a:r>
                        <a:rPr lang="en-US" sz="1400" b="1" dirty="0" smtClean="0"/>
                        <a:t>Goodwill Industries</a:t>
                      </a:r>
                      <a:endParaRPr lang="en-US" sz="1400" b="1" dirty="0"/>
                    </a:p>
                  </a:txBody>
                  <a:tcPr/>
                </a:tc>
                <a:tc>
                  <a:txBody>
                    <a:bodyPr/>
                    <a:lstStyle/>
                    <a:p>
                      <a:r>
                        <a:rPr lang="en-US" sz="1400" b="1" dirty="0" smtClean="0"/>
                        <a:t>Dixon’s Seafood</a:t>
                      </a:r>
                      <a:endParaRPr lang="en-US" sz="1400" b="1" dirty="0"/>
                    </a:p>
                  </a:txBody>
                  <a:tcPr/>
                </a:tc>
                <a:tc>
                  <a:txBody>
                    <a:bodyPr/>
                    <a:lstStyle/>
                    <a:p>
                      <a:r>
                        <a:rPr lang="en-US" sz="1400" b="1" dirty="0" err="1" smtClean="0"/>
                        <a:t>JCPenney</a:t>
                      </a:r>
                      <a:endParaRPr lang="en-US" sz="1400" b="1" dirty="0"/>
                    </a:p>
                  </a:txBody>
                  <a:tcPr/>
                </a:tc>
              </a:tr>
              <a:tr h="436418">
                <a:tc>
                  <a:txBody>
                    <a:bodyPr/>
                    <a:lstStyle/>
                    <a:p>
                      <a:r>
                        <a:rPr lang="en-US" sz="1400" b="1" dirty="0" smtClean="0">
                          <a:solidFill>
                            <a:schemeClr val="accent1"/>
                          </a:solidFill>
                        </a:rPr>
                        <a:t>Manufacturing </a:t>
                      </a:r>
                      <a:endParaRPr lang="en-US" sz="1400" b="1" dirty="0">
                        <a:solidFill>
                          <a:schemeClr val="accent1"/>
                        </a:solidFill>
                      </a:endParaRPr>
                    </a:p>
                  </a:txBody>
                  <a:tcPr/>
                </a:tc>
                <a:tc>
                  <a:txBody>
                    <a:bodyPr/>
                    <a:lstStyle/>
                    <a:p>
                      <a:r>
                        <a:rPr lang="en-US" sz="1400" b="1" dirty="0" smtClean="0"/>
                        <a:t>Philippi-</a:t>
                      </a:r>
                      <a:r>
                        <a:rPr lang="en-US" sz="1400" b="1" dirty="0" err="1" smtClean="0"/>
                        <a:t>Hagenbuch</a:t>
                      </a:r>
                      <a:endParaRPr lang="en-US" sz="1400" b="1" dirty="0"/>
                    </a:p>
                  </a:txBody>
                  <a:tcPr/>
                </a:tc>
                <a:tc>
                  <a:txBody>
                    <a:bodyPr/>
                    <a:lstStyle/>
                    <a:p>
                      <a:r>
                        <a:rPr lang="en-US" sz="1400" b="1" dirty="0" smtClean="0"/>
                        <a:t>Morton Industries</a:t>
                      </a:r>
                      <a:endParaRPr lang="en-US" sz="1400" b="1" dirty="0"/>
                    </a:p>
                  </a:txBody>
                  <a:tcPr/>
                </a:tc>
                <a:tc>
                  <a:txBody>
                    <a:bodyPr/>
                    <a:lstStyle/>
                    <a:p>
                      <a:r>
                        <a:rPr lang="en-US" sz="1400" b="1" dirty="0" smtClean="0"/>
                        <a:t>Caterpillar</a:t>
                      </a:r>
                      <a:endParaRPr lang="en-US" sz="1400" b="1" dirty="0"/>
                    </a:p>
                  </a:txBody>
                  <a:tcPr/>
                </a:tc>
              </a:tr>
              <a:tr h="436418">
                <a:tc>
                  <a:txBody>
                    <a:bodyPr/>
                    <a:lstStyle/>
                    <a:p>
                      <a:r>
                        <a:rPr lang="en-US" sz="1400" b="1" dirty="0" smtClean="0">
                          <a:solidFill>
                            <a:schemeClr val="accent1"/>
                          </a:solidFill>
                        </a:rPr>
                        <a:t>Transportation </a:t>
                      </a:r>
                      <a:endParaRPr lang="en-US" sz="1400" b="1" dirty="0">
                        <a:solidFill>
                          <a:schemeClr val="accent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Dennison</a:t>
                      </a:r>
                      <a:r>
                        <a:rPr lang="en-US" sz="1400" b="1" baseline="0" dirty="0" smtClean="0"/>
                        <a:t> Chevy</a:t>
                      </a:r>
                      <a:endParaRPr lang="en-US" sz="1400" b="1" dirty="0" smtClean="0"/>
                    </a:p>
                    <a:p>
                      <a:endParaRPr lang="en-US" sz="1400" b="1" dirty="0"/>
                    </a:p>
                  </a:txBody>
                  <a:tcPr/>
                </a:tc>
                <a:tc>
                  <a:txBody>
                    <a:bodyPr/>
                    <a:lstStyle/>
                    <a:p>
                      <a:endParaRPr lang="en-US" sz="1400" b="1" dirty="0"/>
                    </a:p>
                  </a:txBody>
                  <a:tcPr/>
                </a:tc>
                <a:tc>
                  <a:txBody>
                    <a:bodyPr/>
                    <a:lstStyle/>
                    <a:p>
                      <a:endParaRPr lang="en-US" sz="1400" b="1" dirty="0"/>
                    </a:p>
                  </a:txBody>
                  <a:tcPr/>
                </a:tc>
              </a:tr>
            </a:tbl>
          </a:graphicData>
        </a:graphic>
      </p:graphicFrame>
    </p:spTree>
    <p:extLst>
      <p:ext uri="{BB962C8B-B14F-4D97-AF65-F5344CB8AC3E}">
        <p14:creationId xmlns:p14="http://schemas.microsoft.com/office/powerpoint/2010/main" val="399331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agreement form</a:t>
            </a:r>
            <a:endParaRPr lang="en-US" dirty="0"/>
          </a:p>
        </p:txBody>
      </p:sp>
      <p:sp>
        <p:nvSpPr>
          <p:cNvPr id="4" name="Content Placeholder 3"/>
          <p:cNvSpPr>
            <a:spLocks noGrp="1"/>
          </p:cNvSpPr>
          <p:nvPr>
            <p:ph sz="half" idx="1"/>
          </p:nvPr>
        </p:nvSpPr>
        <p:spPr>
          <a:xfrm>
            <a:off x="335872" y="1638407"/>
            <a:ext cx="4159928" cy="1104794"/>
          </a:xfrm>
        </p:spPr>
        <p:txBody>
          <a:bodyPr>
            <a:normAutofit lnSpcReduction="10000"/>
          </a:bodyPr>
          <a:lstStyle/>
          <a:p>
            <a:pPr marL="457200" indent="-342900">
              <a:buFont typeface="+mj-lt"/>
              <a:buAutoNum type="alphaUcPeriod"/>
            </a:pPr>
            <a:r>
              <a:rPr lang="en-US" sz="1400" dirty="0" smtClean="0">
                <a:solidFill>
                  <a:schemeClr val="accent1"/>
                </a:solidFill>
              </a:rPr>
              <a:t>The Student-Learner</a:t>
            </a:r>
            <a:endParaRPr lang="en-US" sz="1000" dirty="0" smtClean="0">
              <a:solidFill>
                <a:schemeClr val="accent1"/>
              </a:solidFill>
            </a:endParaRPr>
          </a:p>
          <a:p>
            <a:pPr marL="754380" lvl="1" indent="-342900">
              <a:buFont typeface="+mj-lt"/>
              <a:buAutoNum type="arabicPeriod"/>
            </a:pPr>
            <a:r>
              <a:rPr lang="en-US" sz="1000" dirty="0" smtClean="0">
                <a:solidFill>
                  <a:schemeClr val="accent1"/>
                </a:solidFill>
              </a:rPr>
              <a:t>15-32 hours per week (will fluctuate during seasons)</a:t>
            </a:r>
          </a:p>
          <a:p>
            <a:pPr marL="754380" lvl="1" indent="-342900">
              <a:buFont typeface="+mj-lt"/>
              <a:buAutoNum type="arabicPeriod"/>
            </a:pPr>
            <a:r>
              <a:rPr lang="en-US" sz="1000" dirty="0" smtClean="0">
                <a:solidFill>
                  <a:schemeClr val="accent1"/>
                </a:solidFill>
              </a:rPr>
              <a:t>Company policies must be followed and supervisor is in charge</a:t>
            </a:r>
          </a:p>
          <a:p>
            <a:pPr marL="754380" lvl="1" indent="-342900">
              <a:buFont typeface="+mj-lt"/>
              <a:buAutoNum type="arabicPeriod"/>
            </a:pPr>
            <a:r>
              <a:rPr lang="en-US" sz="1000" dirty="0" smtClean="0">
                <a:solidFill>
                  <a:schemeClr val="accent1"/>
                </a:solidFill>
              </a:rPr>
              <a:t>Students  cannot work if absent at school  (10 max)</a:t>
            </a:r>
          </a:p>
          <a:p>
            <a:pPr marL="754380" lvl="1" indent="-342900">
              <a:buFont typeface="+mj-lt"/>
              <a:buAutoNum type="arabicPeriod"/>
            </a:pPr>
            <a:r>
              <a:rPr lang="en-US" sz="1000" dirty="0" smtClean="0">
                <a:solidFill>
                  <a:schemeClr val="accent1"/>
                </a:solidFill>
              </a:rPr>
              <a:t>Students must be enrolled in the Co-Op class</a:t>
            </a:r>
            <a:endParaRPr lang="en-US" sz="1000" dirty="0">
              <a:solidFill>
                <a:schemeClr val="accent1"/>
              </a:solidFill>
            </a:endParaRPr>
          </a:p>
        </p:txBody>
      </p:sp>
      <p:sp>
        <p:nvSpPr>
          <p:cNvPr id="7" name="TextBox 6"/>
          <p:cNvSpPr txBox="1"/>
          <p:nvPr/>
        </p:nvSpPr>
        <p:spPr>
          <a:xfrm>
            <a:off x="457200" y="2577868"/>
            <a:ext cx="4038600" cy="1292662"/>
          </a:xfrm>
          <a:prstGeom prst="rect">
            <a:avLst/>
          </a:prstGeom>
          <a:noFill/>
        </p:spPr>
        <p:txBody>
          <a:bodyPr wrap="square" rtlCol="0">
            <a:spAutoFit/>
          </a:bodyPr>
          <a:lstStyle/>
          <a:p>
            <a:endParaRPr lang="en-US" sz="1400" dirty="0" smtClean="0">
              <a:solidFill>
                <a:schemeClr val="accent1"/>
              </a:solidFill>
            </a:endParaRPr>
          </a:p>
          <a:p>
            <a:r>
              <a:rPr lang="en-US" sz="1400" dirty="0" smtClean="0">
                <a:solidFill>
                  <a:schemeClr val="accent1"/>
                </a:solidFill>
              </a:rPr>
              <a:t>B.   The School</a:t>
            </a:r>
            <a:endParaRPr lang="en-US" sz="1000" dirty="0" smtClean="0">
              <a:solidFill>
                <a:schemeClr val="accent1"/>
              </a:solidFill>
            </a:endParaRPr>
          </a:p>
          <a:p>
            <a:r>
              <a:rPr lang="en-US" sz="1000" dirty="0">
                <a:solidFill>
                  <a:schemeClr val="accent1"/>
                </a:solidFill>
              </a:rPr>
              <a:t> </a:t>
            </a:r>
            <a:r>
              <a:rPr lang="en-US" sz="1000" dirty="0" smtClean="0">
                <a:solidFill>
                  <a:schemeClr val="accent1"/>
                </a:solidFill>
              </a:rPr>
              <a:t>        1.      Two formal observations per semester  with focus on </a:t>
            </a:r>
          </a:p>
          <a:p>
            <a:r>
              <a:rPr lang="en-US" sz="1000" dirty="0">
                <a:solidFill>
                  <a:schemeClr val="accent1"/>
                </a:solidFill>
              </a:rPr>
              <a:t> </a:t>
            </a:r>
            <a:r>
              <a:rPr lang="en-US" sz="1000" dirty="0" smtClean="0">
                <a:solidFill>
                  <a:schemeClr val="accent1"/>
                </a:solidFill>
              </a:rPr>
              <a:t>                 supervisor’s evaluations</a:t>
            </a:r>
            <a:endParaRPr lang="en-US" sz="1000" dirty="0">
              <a:solidFill>
                <a:schemeClr val="accent1"/>
              </a:solidFill>
            </a:endParaRPr>
          </a:p>
          <a:p>
            <a:r>
              <a:rPr lang="en-US" sz="1000" dirty="0" smtClean="0">
                <a:solidFill>
                  <a:schemeClr val="accent1"/>
                </a:solidFill>
              </a:rPr>
              <a:t>         2.      Co-Op instructor can withdraw student from job site</a:t>
            </a:r>
          </a:p>
          <a:p>
            <a:r>
              <a:rPr lang="en-US" sz="1000" dirty="0">
                <a:solidFill>
                  <a:schemeClr val="accent1"/>
                </a:solidFill>
              </a:rPr>
              <a:t> </a:t>
            </a:r>
            <a:r>
              <a:rPr lang="en-US" sz="1000" dirty="0" smtClean="0">
                <a:solidFill>
                  <a:schemeClr val="accent1"/>
                </a:solidFill>
              </a:rPr>
              <a:t>        3.      Classroom=1 credit /Jobsite = 1 credit for year</a:t>
            </a:r>
          </a:p>
          <a:p>
            <a:r>
              <a:rPr lang="en-US" sz="1000" dirty="0" smtClean="0">
                <a:solidFill>
                  <a:schemeClr val="accent1"/>
                </a:solidFill>
              </a:rPr>
              <a:t>  </a:t>
            </a:r>
            <a:endParaRPr lang="en-US" sz="1400" dirty="0" smtClean="0">
              <a:solidFill>
                <a:schemeClr val="accent1"/>
              </a:solidFill>
            </a:endParaRPr>
          </a:p>
        </p:txBody>
      </p:sp>
      <p:sp>
        <p:nvSpPr>
          <p:cNvPr id="8" name="TextBox 7"/>
          <p:cNvSpPr txBox="1"/>
          <p:nvPr/>
        </p:nvSpPr>
        <p:spPr>
          <a:xfrm>
            <a:off x="489857" y="3602151"/>
            <a:ext cx="4038600" cy="1600438"/>
          </a:xfrm>
          <a:prstGeom prst="rect">
            <a:avLst/>
          </a:prstGeom>
          <a:noFill/>
        </p:spPr>
        <p:txBody>
          <a:bodyPr wrap="square" rtlCol="0">
            <a:spAutoFit/>
          </a:bodyPr>
          <a:lstStyle/>
          <a:p>
            <a:r>
              <a:rPr lang="en-US" sz="1400" dirty="0" smtClean="0">
                <a:solidFill>
                  <a:schemeClr val="accent1"/>
                </a:solidFill>
              </a:rPr>
              <a:t> </a:t>
            </a:r>
          </a:p>
          <a:p>
            <a:r>
              <a:rPr lang="en-US" sz="1400" dirty="0" smtClean="0">
                <a:solidFill>
                  <a:schemeClr val="accent1"/>
                </a:solidFill>
              </a:rPr>
              <a:t>C.   The Employer</a:t>
            </a:r>
            <a:endParaRPr lang="en-US" sz="1000" dirty="0" smtClean="0">
              <a:solidFill>
                <a:schemeClr val="accent1"/>
              </a:solidFill>
            </a:endParaRPr>
          </a:p>
          <a:p>
            <a:r>
              <a:rPr lang="en-US" sz="1000" dirty="0">
                <a:solidFill>
                  <a:schemeClr val="accent1"/>
                </a:solidFill>
              </a:rPr>
              <a:t> </a:t>
            </a:r>
            <a:r>
              <a:rPr lang="en-US" sz="1000" dirty="0" smtClean="0">
                <a:solidFill>
                  <a:schemeClr val="accent1"/>
                </a:solidFill>
              </a:rPr>
              <a:t>        1.      Student should not replace regular worker</a:t>
            </a:r>
            <a:endParaRPr lang="en-US" sz="1000" dirty="0">
              <a:solidFill>
                <a:schemeClr val="accent1"/>
              </a:solidFill>
            </a:endParaRPr>
          </a:p>
          <a:p>
            <a:r>
              <a:rPr lang="en-US" sz="1000" dirty="0" smtClean="0">
                <a:solidFill>
                  <a:schemeClr val="accent1"/>
                </a:solidFill>
              </a:rPr>
              <a:t>         2.      Gain technical experience</a:t>
            </a:r>
          </a:p>
          <a:p>
            <a:r>
              <a:rPr lang="en-US" sz="1000" dirty="0">
                <a:solidFill>
                  <a:schemeClr val="accent1"/>
                </a:solidFill>
              </a:rPr>
              <a:t> </a:t>
            </a:r>
            <a:r>
              <a:rPr lang="en-US" sz="1000" dirty="0" smtClean="0">
                <a:solidFill>
                  <a:schemeClr val="accent1"/>
                </a:solidFill>
              </a:rPr>
              <a:t>        3.      Employer can dismiss student and could effect Co-</a:t>
            </a:r>
          </a:p>
          <a:p>
            <a:r>
              <a:rPr lang="en-US" sz="1000" dirty="0">
                <a:solidFill>
                  <a:schemeClr val="accent1"/>
                </a:solidFill>
              </a:rPr>
              <a:t> </a:t>
            </a:r>
            <a:r>
              <a:rPr lang="en-US" sz="1000" dirty="0" smtClean="0">
                <a:solidFill>
                  <a:schemeClr val="accent1"/>
                </a:solidFill>
              </a:rPr>
              <a:t>                 Op class status</a:t>
            </a:r>
          </a:p>
          <a:p>
            <a:r>
              <a:rPr lang="en-US" sz="1000" dirty="0">
                <a:solidFill>
                  <a:schemeClr val="accent1"/>
                </a:solidFill>
              </a:rPr>
              <a:t> </a:t>
            </a:r>
            <a:r>
              <a:rPr lang="en-US" sz="1000" dirty="0" smtClean="0">
                <a:solidFill>
                  <a:schemeClr val="accent1"/>
                </a:solidFill>
              </a:rPr>
              <a:t>        4.      Proper training</a:t>
            </a:r>
          </a:p>
          <a:p>
            <a:r>
              <a:rPr lang="en-US" sz="1000" dirty="0" smtClean="0">
                <a:solidFill>
                  <a:schemeClr val="accent1"/>
                </a:solidFill>
              </a:rPr>
              <a:t>         5.      Dropping Co-Op will result in job site termination</a:t>
            </a:r>
          </a:p>
          <a:p>
            <a:r>
              <a:rPr lang="en-US" sz="1000" dirty="0" smtClean="0">
                <a:solidFill>
                  <a:schemeClr val="accent1"/>
                </a:solidFill>
              </a:rPr>
              <a:t>  </a:t>
            </a:r>
            <a:endParaRPr lang="en-US" sz="1400" dirty="0" smtClean="0">
              <a:solidFill>
                <a:schemeClr val="accent1"/>
              </a:solidFill>
            </a:endParaRPr>
          </a:p>
        </p:txBody>
      </p:sp>
      <p:sp>
        <p:nvSpPr>
          <p:cNvPr id="9" name="TextBox 8"/>
          <p:cNvSpPr txBox="1"/>
          <p:nvPr/>
        </p:nvSpPr>
        <p:spPr>
          <a:xfrm>
            <a:off x="517864" y="4878804"/>
            <a:ext cx="4038600" cy="984885"/>
          </a:xfrm>
          <a:prstGeom prst="rect">
            <a:avLst/>
          </a:prstGeom>
          <a:noFill/>
        </p:spPr>
        <p:txBody>
          <a:bodyPr wrap="square" rtlCol="0">
            <a:spAutoFit/>
          </a:bodyPr>
          <a:lstStyle/>
          <a:p>
            <a:r>
              <a:rPr lang="en-US" sz="1400" dirty="0" smtClean="0">
                <a:solidFill>
                  <a:schemeClr val="accent1"/>
                </a:solidFill>
              </a:rPr>
              <a:t> </a:t>
            </a:r>
          </a:p>
          <a:p>
            <a:r>
              <a:rPr lang="en-US" sz="1400" dirty="0" smtClean="0">
                <a:solidFill>
                  <a:schemeClr val="accent1"/>
                </a:solidFill>
              </a:rPr>
              <a:t>D.   The Parents</a:t>
            </a:r>
            <a:endParaRPr lang="en-US" sz="1000" dirty="0" smtClean="0">
              <a:solidFill>
                <a:schemeClr val="accent1"/>
              </a:solidFill>
            </a:endParaRPr>
          </a:p>
          <a:p>
            <a:r>
              <a:rPr lang="en-US" sz="1000" dirty="0">
                <a:solidFill>
                  <a:schemeClr val="accent1"/>
                </a:solidFill>
              </a:rPr>
              <a:t> </a:t>
            </a:r>
            <a:r>
              <a:rPr lang="en-US" sz="1000" dirty="0" smtClean="0">
                <a:solidFill>
                  <a:schemeClr val="accent1"/>
                </a:solidFill>
              </a:rPr>
              <a:t>       1.      Enforcing rules and policies (jobsite and classroom)</a:t>
            </a:r>
            <a:endParaRPr lang="en-US" sz="1000" dirty="0">
              <a:solidFill>
                <a:schemeClr val="accent1"/>
              </a:solidFill>
            </a:endParaRPr>
          </a:p>
          <a:p>
            <a:r>
              <a:rPr lang="en-US" sz="1000" dirty="0" smtClean="0">
                <a:solidFill>
                  <a:schemeClr val="accent1"/>
                </a:solidFill>
              </a:rPr>
              <a:t>        2.      Students  place in career of interest and/or </a:t>
            </a:r>
          </a:p>
          <a:p>
            <a:r>
              <a:rPr lang="en-US" sz="1000" dirty="0">
                <a:solidFill>
                  <a:schemeClr val="accent1"/>
                </a:solidFill>
              </a:rPr>
              <a:t> </a:t>
            </a:r>
            <a:r>
              <a:rPr lang="en-US" sz="1000" dirty="0" smtClean="0">
                <a:solidFill>
                  <a:schemeClr val="accent1"/>
                </a:solidFill>
              </a:rPr>
              <a:t>                acceptable jobsite for other reasons</a:t>
            </a:r>
            <a:endParaRPr lang="en-US" sz="1400" dirty="0" smtClean="0">
              <a:solidFill>
                <a:schemeClr val="accent1"/>
              </a:solidFill>
            </a:endParaRPr>
          </a:p>
        </p:txBody>
      </p:sp>
      <p:sp>
        <p:nvSpPr>
          <p:cNvPr id="10" name="TextBox 9"/>
          <p:cNvSpPr txBox="1"/>
          <p:nvPr/>
        </p:nvSpPr>
        <p:spPr>
          <a:xfrm>
            <a:off x="609600" y="5900611"/>
            <a:ext cx="4038600" cy="553998"/>
          </a:xfrm>
          <a:prstGeom prst="rect">
            <a:avLst/>
          </a:prstGeom>
          <a:noFill/>
        </p:spPr>
        <p:txBody>
          <a:bodyPr wrap="square" rtlCol="0">
            <a:spAutoFit/>
          </a:bodyPr>
          <a:lstStyle/>
          <a:p>
            <a:pPr marL="171450" indent="-171450">
              <a:buFont typeface="Wingdings" panose="05000000000000000000" pitchFamily="2" charset="2"/>
              <a:buChar char="Ø"/>
            </a:pPr>
            <a:r>
              <a:rPr lang="en-US" sz="1000" dirty="0" smtClean="0">
                <a:solidFill>
                  <a:schemeClr val="accent1"/>
                </a:solidFill>
              </a:rPr>
              <a:t>Wages  have been agreed upon</a:t>
            </a:r>
          </a:p>
          <a:p>
            <a:pPr marL="171450" indent="-171450">
              <a:buFont typeface="Wingdings" panose="05000000000000000000" pitchFamily="2" charset="2"/>
              <a:buChar char="Ø"/>
            </a:pPr>
            <a:r>
              <a:rPr lang="en-US" sz="1000" dirty="0" smtClean="0">
                <a:solidFill>
                  <a:schemeClr val="accent1"/>
                </a:solidFill>
              </a:rPr>
              <a:t>Training period has been designated and students can’t   just quit or switch without Co-Op instructor’s permission</a:t>
            </a:r>
          </a:p>
        </p:txBody>
      </p:sp>
      <p:pic>
        <p:nvPicPr>
          <p:cNvPr id="11" name="Content Placeholder 10"/>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960644" y="1719262"/>
            <a:ext cx="3726156" cy="4810247"/>
          </a:xfrm>
          <a:ln w="19050">
            <a:solidFill>
              <a:schemeClr val="bg1">
                <a:lumMod val="75000"/>
              </a:schemeClr>
            </a:solidFill>
          </a:ln>
        </p:spPr>
      </p:pic>
    </p:spTree>
    <p:extLst>
      <p:ext uri="{BB962C8B-B14F-4D97-AF65-F5344CB8AC3E}">
        <p14:creationId xmlns:p14="http://schemas.microsoft.com/office/powerpoint/2010/main" val="1112046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Agreement Form</a:t>
            </a:r>
            <a:endParaRPr lang="en-US" dirty="0"/>
          </a:p>
        </p:txBody>
      </p:sp>
      <p:sp>
        <p:nvSpPr>
          <p:cNvPr id="3" name="Content Placeholder 2"/>
          <p:cNvSpPr>
            <a:spLocks noGrp="1"/>
          </p:cNvSpPr>
          <p:nvPr>
            <p:ph sz="half" idx="1"/>
          </p:nvPr>
        </p:nvSpPr>
        <p:spPr>
          <a:xfrm>
            <a:off x="426128" y="1719071"/>
            <a:ext cx="4038600" cy="4376930"/>
          </a:xfrm>
        </p:spPr>
        <p:txBody>
          <a:bodyPr>
            <a:normAutofit lnSpcReduction="10000"/>
          </a:bodyPr>
          <a:lstStyle/>
          <a:p>
            <a:pPr marL="457200" indent="-342900">
              <a:buFont typeface="+mj-lt"/>
              <a:buAutoNum type="arabicPeriod"/>
            </a:pPr>
            <a:r>
              <a:rPr lang="en-US" sz="1200" dirty="0" smtClean="0">
                <a:solidFill>
                  <a:schemeClr val="accent1"/>
                </a:solidFill>
              </a:rPr>
              <a:t>LCHS policy.</a:t>
            </a:r>
          </a:p>
          <a:p>
            <a:pPr marL="457200" indent="-342900">
              <a:buFont typeface="+mj-lt"/>
              <a:buAutoNum type="arabicPeriod"/>
            </a:pPr>
            <a:r>
              <a:rPr lang="en-US" sz="1200" dirty="0" smtClean="0">
                <a:solidFill>
                  <a:schemeClr val="accent1"/>
                </a:solidFill>
              </a:rPr>
              <a:t>Co-Op Instructor Mrs. Kitty Belsly and Assistant Principal Mr. Charlie Zimmerman</a:t>
            </a:r>
          </a:p>
          <a:p>
            <a:pPr marL="457200" indent="-342900">
              <a:buFont typeface="+mj-lt"/>
              <a:buAutoNum type="arabicPeriod"/>
            </a:pPr>
            <a:r>
              <a:rPr lang="en-US" sz="1200" dirty="0" smtClean="0">
                <a:solidFill>
                  <a:schemeClr val="accent1"/>
                </a:solidFill>
              </a:rPr>
              <a:t>Personal hygiene is expected.</a:t>
            </a:r>
          </a:p>
          <a:p>
            <a:pPr marL="457200" indent="-342900">
              <a:buFont typeface="+mj-lt"/>
              <a:buAutoNum type="arabicPeriod"/>
            </a:pPr>
            <a:r>
              <a:rPr lang="en-US" sz="1200" dirty="0" smtClean="0">
                <a:solidFill>
                  <a:schemeClr val="accent1"/>
                </a:solidFill>
              </a:rPr>
              <a:t>Accountability</a:t>
            </a:r>
          </a:p>
          <a:p>
            <a:pPr marL="457200" indent="-342900">
              <a:buFont typeface="+mj-lt"/>
              <a:buAutoNum type="arabicPeriod"/>
            </a:pPr>
            <a:r>
              <a:rPr lang="en-US" sz="1200" dirty="0" smtClean="0">
                <a:solidFill>
                  <a:schemeClr val="accent1"/>
                </a:solidFill>
              </a:rPr>
              <a:t>Professionalism</a:t>
            </a:r>
          </a:p>
          <a:p>
            <a:pPr marL="457200" indent="-342900">
              <a:buFont typeface="+mj-lt"/>
              <a:buAutoNum type="arabicPeriod"/>
            </a:pPr>
            <a:r>
              <a:rPr lang="en-US" sz="1200" dirty="0" smtClean="0">
                <a:solidFill>
                  <a:schemeClr val="accent1"/>
                </a:solidFill>
              </a:rPr>
              <a:t>Teamwork</a:t>
            </a:r>
          </a:p>
          <a:p>
            <a:pPr marL="457200" indent="-342900">
              <a:buFont typeface="+mj-lt"/>
              <a:buAutoNum type="arabicPeriod"/>
            </a:pPr>
            <a:r>
              <a:rPr lang="en-US" sz="1200" dirty="0" smtClean="0">
                <a:solidFill>
                  <a:schemeClr val="accent1"/>
                </a:solidFill>
              </a:rPr>
              <a:t>Accountability and Professionalism </a:t>
            </a:r>
          </a:p>
          <a:p>
            <a:pPr marL="457200" indent="-342900">
              <a:buFont typeface="+mj-lt"/>
              <a:buAutoNum type="arabicPeriod"/>
            </a:pPr>
            <a:r>
              <a:rPr lang="en-US" sz="1200" dirty="0" smtClean="0">
                <a:solidFill>
                  <a:schemeClr val="accent1"/>
                </a:solidFill>
              </a:rPr>
              <a:t>Punctuality </a:t>
            </a:r>
          </a:p>
          <a:p>
            <a:pPr marL="457200" indent="-342900">
              <a:buFont typeface="+mj-lt"/>
              <a:buAutoNum type="arabicPeriod"/>
            </a:pPr>
            <a:r>
              <a:rPr lang="en-US" sz="1200" dirty="0">
                <a:solidFill>
                  <a:schemeClr val="accent1"/>
                </a:solidFill>
              </a:rPr>
              <a:t>Accountability and Professionalism </a:t>
            </a:r>
          </a:p>
          <a:p>
            <a:pPr marL="457200" indent="-342900">
              <a:buFont typeface="+mj-lt"/>
              <a:buAutoNum type="arabicPeriod"/>
            </a:pPr>
            <a:r>
              <a:rPr lang="en-US" sz="1200" dirty="0">
                <a:solidFill>
                  <a:schemeClr val="accent1"/>
                </a:solidFill>
              </a:rPr>
              <a:t>Accountability and Professionalism </a:t>
            </a:r>
          </a:p>
          <a:p>
            <a:pPr marL="457200" indent="-342900">
              <a:buFont typeface="+mj-lt"/>
              <a:buAutoNum type="arabicPeriod"/>
            </a:pPr>
            <a:r>
              <a:rPr lang="en-US" sz="1200" dirty="0" smtClean="0">
                <a:solidFill>
                  <a:schemeClr val="accent1"/>
                </a:solidFill>
              </a:rPr>
              <a:t>Citizenship</a:t>
            </a:r>
          </a:p>
          <a:p>
            <a:pPr marL="457200" indent="-342900">
              <a:buFont typeface="+mj-lt"/>
              <a:buAutoNum type="arabicPeriod"/>
            </a:pPr>
            <a:r>
              <a:rPr lang="en-US" sz="1200" dirty="0">
                <a:solidFill>
                  <a:schemeClr val="accent1"/>
                </a:solidFill>
              </a:rPr>
              <a:t>Accountability and Professionalism </a:t>
            </a:r>
          </a:p>
          <a:p>
            <a:pPr marL="457200" indent="-342900">
              <a:buFont typeface="+mj-lt"/>
              <a:buAutoNum type="arabicPeriod"/>
            </a:pPr>
            <a:r>
              <a:rPr lang="en-US" sz="1200" dirty="0">
                <a:solidFill>
                  <a:schemeClr val="accent1"/>
                </a:solidFill>
              </a:rPr>
              <a:t>Accountability </a:t>
            </a:r>
            <a:endParaRPr lang="en-US" sz="1200" dirty="0" smtClean="0">
              <a:solidFill>
                <a:schemeClr val="accent1"/>
              </a:solidFill>
            </a:endParaRPr>
          </a:p>
          <a:p>
            <a:pPr marL="457200" indent="-342900">
              <a:buFont typeface="+mj-lt"/>
              <a:buAutoNum type="arabicPeriod"/>
            </a:pPr>
            <a:r>
              <a:rPr lang="en-US" sz="1200" dirty="0">
                <a:solidFill>
                  <a:schemeClr val="accent1"/>
                </a:solidFill>
              </a:rPr>
              <a:t>Accountability </a:t>
            </a:r>
          </a:p>
          <a:p>
            <a:pPr marL="457200" indent="-342900">
              <a:buFont typeface="+mj-lt"/>
              <a:buAutoNum type="arabicPeriod"/>
            </a:pPr>
            <a:r>
              <a:rPr lang="en-US" sz="1200" dirty="0">
                <a:solidFill>
                  <a:schemeClr val="accent1"/>
                </a:solidFill>
              </a:rPr>
              <a:t>Accountability </a:t>
            </a:r>
          </a:p>
          <a:p>
            <a:pPr marL="457200" indent="-342900">
              <a:buFont typeface="+mj-lt"/>
              <a:buAutoNum type="arabicPeriod"/>
            </a:pPr>
            <a:r>
              <a:rPr lang="en-US" sz="1200" dirty="0">
                <a:solidFill>
                  <a:schemeClr val="accent1"/>
                </a:solidFill>
              </a:rPr>
              <a:t>Accountability and Professionalism </a:t>
            </a:r>
          </a:p>
          <a:p>
            <a:pPr marL="457200" indent="-342900">
              <a:buFont typeface="+mj-lt"/>
              <a:buAutoNum type="arabicPeriod"/>
            </a:pPr>
            <a:r>
              <a:rPr lang="en-US" sz="1200" dirty="0">
                <a:solidFill>
                  <a:schemeClr val="accent1"/>
                </a:solidFill>
              </a:rPr>
              <a:t>Accountability and </a:t>
            </a:r>
            <a:r>
              <a:rPr lang="en-US" sz="1200" dirty="0" smtClean="0">
                <a:solidFill>
                  <a:schemeClr val="accent1"/>
                </a:solidFill>
              </a:rPr>
              <a:t>Teamwork</a:t>
            </a:r>
          </a:p>
          <a:p>
            <a:pPr marL="457200" indent="-342900">
              <a:buFont typeface="+mj-lt"/>
              <a:buAutoNum type="arabicPeriod"/>
            </a:pPr>
            <a:r>
              <a:rPr lang="en-US" sz="1200" dirty="0">
                <a:solidFill>
                  <a:schemeClr val="accent1"/>
                </a:solidFill>
              </a:rPr>
              <a:t>Professionalism </a:t>
            </a:r>
            <a:endParaRPr lang="en-US" sz="1200" dirty="0" smtClean="0">
              <a:solidFill>
                <a:schemeClr val="accent1"/>
              </a:solidFill>
            </a:endParaRPr>
          </a:p>
          <a:p>
            <a:pPr marL="457200" indent="-342900">
              <a:buFont typeface="+mj-lt"/>
              <a:buAutoNum type="arabicPeriod"/>
            </a:pPr>
            <a:r>
              <a:rPr lang="en-US" sz="1200" dirty="0">
                <a:solidFill>
                  <a:schemeClr val="accent1"/>
                </a:solidFill>
              </a:rPr>
              <a:t>Accountability </a:t>
            </a:r>
          </a:p>
          <a:p>
            <a:pPr marL="457200" indent="-342900">
              <a:buFont typeface="+mj-lt"/>
              <a:buAutoNum type="arabicPeriod"/>
            </a:pPr>
            <a:r>
              <a:rPr lang="en-US" sz="1200" dirty="0">
                <a:solidFill>
                  <a:schemeClr val="accent1"/>
                </a:solidFill>
              </a:rPr>
              <a:t>Assistant Principal Mr. Charlie Zimmerman</a:t>
            </a:r>
          </a:p>
          <a:p>
            <a:pPr marL="457200" indent="-342900">
              <a:buFont typeface="+mj-lt"/>
              <a:buAutoNum type="arabicPeriod"/>
            </a:pPr>
            <a:endParaRPr lang="en-US" sz="1200" dirty="0"/>
          </a:p>
          <a:p>
            <a:pPr marL="457200" indent="-342900">
              <a:buFont typeface="+mj-lt"/>
              <a:buAutoNum type="arabicPeriod"/>
            </a:pPr>
            <a:endParaRPr lang="en-US" sz="1200" dirty="0" smtClean="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979717" y="1719263"/>
            <a:ext cx="3375566" cy="4376737"/>
          </a:xfrm>
        </p:spPr>
      </p:pic>
    </p:spTree>
    <p:extLst>
      <p:ext uri="{BB962C8B-B14F-4D97-AF65-F5344CB8AC3E}">
        <p14:creationId xmlns:p14="http://schemas.microsoft.com/office/powerpoint/2010/main" val="4079507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attendance form</a:t>
            </a:r>
          </a:p>
        </p:txBody>
      </p:sp>
      <p:sp>
        <p:nvSpPr>
          <p:cNvPr id="3" name="Content Placeholder 2"/>
          <p:cNvSpPr>
            <a:spLocks noGrp="1"/>
          </p:cNvSpPr>
          <p:nvPr>
            <p:ph sz="half" idx="1"/>
          </p:nvPr>
        </p:nvSpPr>
        <p:spPr/>
        <p:txBody>
          <a:bodyPr>
            <a:normAutofit/>
          </a:bodyPr>
          <a:lstStyle/>
          <a:p>
            <a:pPr marL="114300" indent="0">
              <a:buNone/>
            </a:pPr>
            <a:r>
              <a:rPr lang="en-US" sz="2000" dirty="0" smtClean="0">
                <a:solidFill>
                  <a:schemeClr val="accent1"/>
                </a:solidFill>
              </a:rPr>
              <a:t>Students MUST maintain a </a:t>
            </a:r>
            <a:r>
              <a:rPr lang="en-US" sz="2000" b="1" dirty="0" smtClean="0">
                <a:solidFill>
                  <a:schemeClr val="accent1"/>
                </a:solidFill>
              </a:rPr>
              <a:t>95% </a:t>
            </a:r>
            <a:r>
              <a:rPr lang="en-US" sz="2000" dirty="0" smtClean="0">
                <a:solidFill>
                  <a:schemeClr val="accent1"/>
                </a:solidFill>
              </a:rPr>
              <a:t>attendance record during the 2017-2018 school year. Therefore, students cannot miss more than </a:t>
            </a:r>
            <a:r>
              <a:rPr lang="en-US" sz="2000" b="1" u="sng" dirty="0" smtClean="0">
                <a:solidFill>
                  <a:schemeClr val="accent1"/>
                </a:solidFill>
              </a:rPr>
              <a:t>10</a:t>
            </a:r>
            <a:r>
              <a:rPr lang="en-US" sz="2000" dirty="0" smtClean="0">
                <a:solidFill>
                  <a:schemeClr val="accent1"/>
                </a:solidFill>
              </a:rPr>
              <a:t> school days/class before being removed from the Co-Op Program. </a:t>
            </a:r>
          </a:p>
          <a:p>
            <a:pPr marL="114300" indent="0">
              <a:buNone/>
            </a:pPr>
            <a:endParaRPr lang="en-US" sz="2000" dirty="0">
              <a:solidFill>
                <a:schemeClr val="accent1"/>
              </a:solidFill>
            </a:endParaRPr>
          </a:p>
          <a:p>
            <a:pPr marL="114300" indent="0">
              <a:buNone/>
            </a:pPr>
            <a:r>
              <a:rPr lang="en-US" sz="2000" dirty="0" smtClean="0">
                <a:solidFill>
                  <a:schemeClr val="accent1"/>
                </a:solidFill>
              </a:rPr>
              <a:t>Exceptions to the policy with teacher discretion are:</a:t>
            </a:r>
          </a:p>
          <a:p>
            <a:pPr>
              <a:buFont typeface="Wingdings" panose="05000000000000000000" pitchFamily="2" charset="2"/>
              <a:buChar char="ü"/>
            </a:pPr>
            <a:r>
              <a:rPr lang="en-US" sz="2000" u="sng" dirty="0" smtClean="0">
                <a:solidFill>
                  <a:schemeClr val="accent1"/>
                </a:solidFill>
              </a:rPr>
              <a:t>School</a:t>
            </a:r>
            <a:r>
              <a:rPr lang="en-US" sz="2000" dirty="0" smtClean="0">
                <a:solidFill>
                  <a:schemeClr val="accent1"/>
                </a:solidFill>
              </a:rPr>
              <a:t> related business</a:t>
            </a: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960506" y="1719263"/>
            <a:ext cx="3413987" cy="4406900"/>
          </a:xfrm>
        </p:spPr>
      </p:pic>
    </p:spTree>
    <p:extLst>
      <p:ext uri="{BB962C8B-B14F-4D97-AF65-F5344CB8AC3E}">
        <p14:creationId xmlns:p14="http://schemas.microsoft.com/office/powerpoint/2010/main" val="3845555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Transportation form</a:t>
            </a:r>
            <a:endParaRPr lang="en-US" dirty="0"/>
          </a:p>
        </p:txBody>
      </p:sp>
      <p:sp>
        <p:nvSpPr>
          <p:cNvPr id="3" name="Content Placeholder 2"/>
          <p:cNvSpPr>
            <a:spLocks noGrp="1"/>
          </p:cNvSpPr>
          <p:nvPr>
            <p:ph sz="half" idx="1"/>
          </p:nvPr>
        </p:nvSpPr>
        <p:spPr/>
        <p:txBody>
          <a:bodyPr/>
          <a:lstStyle/>
          <a:p>
            <a:pPr marL="114300" indent="0">
              <a:buNone/>
            </a:pPr>
            <a:r>
              <a:rPr lang="en-US" dirty="0" smtClean="0">
                <a:solidFill>
                  <a:schemeClr val="accent1"/>
                </a:solidFill>
              </a:rPr>
              <a:t>Students are expected to provide their own form of transportation, follow all traffic laws, and be punctual to work. </a:t>
            </a:r>
            <a:endParaRPr lang="en-US" dirty="0">
              <a:solidFill>
                <a:schemeClr val="accent1"/>
              </a:solidFill>
            </a:endParaRP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947651" y="1719263"/>
            <a:ext cx="3439697" cy="4406900"/>
          </a:xfrm>
        </p:spPr>
      </p:pic>
    </p:spTree>
    <p:extLst>
      <p:ext uri="{BB962C8B-B14F-4D97-AF65-F5344CB8AC3E}">
        <p14:creationId xmlns:p14="http://schemas.microsoft.com/office/powerpoint/2010/main" val="37089369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584</TotalTime>
  <Words>1001</Words>
  <Application>Microsoft Office PowerPoint</Application>
  <PresentationFormat>On-screen Show (4:3)</PresentationFormat>
  <Paragraphs>167</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Book Antiqua</vt:lpstr>
      <vt:lpstr>Calibri</vt:lpstr>
      <vt:lpstr>Century Gothic</vt:lpstr>
      <vt:lpstr>Wingdings</vt:lpstr>
      <vt:lpstr>Apothecary</vt:lpstr>
      <vt:lpstr>welcome</vt:lpstr>
      <vt:lpstr>What is Cooperative education?</vt:lpstr>
      <vt:lpstr>Why Cooperative education?</vt:lpstr>
      <vt:lpstr>Cooperative education classroom Curriculum</vt:lpstr>
      <vt:lpstr>Cooperative education  Previous job site employers</vt:lpstr>
      <vt:lpstr>Training agreement form</vt:lpstr>
      <vt:lpstr>Student Agreement Form</vt:lpstr>
      <vt:lpstr>Student attendance form</vt:lpstr>
      <vt:lpstr>Transportation form</vt:lpstr>
      <vt:lpstr>Cooperative education grading scale/Credits</vt:lpstr>
      <vt:lpstr>Co-Op Student/Parent Meeting</vt:lpstr>
      <vt:lpstr>Co-Op Registration Procedure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Belsly, Kitty</dc:creator>
  <cp:lastModifiedBy>Belsly, Kitty</cp:lastModifiedBy>
  <cp:revision>127</cp:revision>
  <cp:lastPrinted>2016-01-13T20:05:51Z</cp:lastPrinted>
  <dcterms:created xsi:type="dcterms:W3CDTF">2015-05-15T12:27:40Z</dcterms:created>
  <dcterms:modified xsi:type="dcterms:W3CDTF">2017-01-06T19:42:33Z</dcterms:modified>
</cp:coreProperties>
</file>